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64" r:id="rId6"/>
    <p:sldId id="265" r:id="rId7"/>
    <p:sldId id="416" r:id="rId8"/>
    <p:sldId id="258" r:id="rId9"/>
    <p:sldId id="1399" r:id="rId10"/>
    <p:sldId id="418" r:id="rId11"/>
    <p:sldId id="417" r:id="rId12"/>
    <p:sldId id="1383" r:id="rId13"/>
    <p:sldId id="1400" r:id="rId14"/>
    <p:sldId id="1404" r:id="rId15"/>
    <p:sldId id="460" r:id="rId16"/>
    <p:sldId id="1405" r:id="rId17"/>
    <p:sldId id="356" r:id="rId18"/>
    <p:sldId id="1406" r:id="rId19"/>
    <p:sldId id="1408" r:id="rId20"/>
    <p:sldId id="419" r:id="rId21"/>
    <p:sldId id="26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8"/>
    <a:srgbClr val="006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44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20960-233F-4ED2-AAB7-A4241ED1D53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7BB6BF2-EEA6-42AB-BDCA-3CDCFE7E2420}">
      <dgm:prSet phldrT="[Texto]" custT="1"/>
      <dgm:spPr/>
      <dgm:t>
        <a:bodyPr/>
        <a:lstStyle/>
        <a:p>
          <a:r>
            <a:rPr lang="pt-BR" sz="3200" dirty="0"/>
            <a:t>Cenário atual</a:t>
          </a:r>
        </a:p>
      </dgm:t>
    </dgm:pt>
    <dgm:pt modelId="{763DE749-016E-43AF-A16F-1BAFA896CDA6}" type="parTrans" cxnId="{1489F191-CDA2-4502-9F21-1F86B82CB821}">
      <dgm:prSet/>
      <dgm:spPr/>
      <dgm:t>
        <a:bodyPr/>
        <a:lstStyle/>
        <a:p>
          <a:endParaRPr lang="pt-BR" sz="1400"/>
        </a:p>
      </dgm:t>
    </dgm:pt>
    <dgm:pt modelId="{7BDDB53D-096E-456D-97BB-30A97DCDED08}" type="sibTrans" cxnId="{1489F191-CDA2-4502-9F21-1F86B82CB821}">
      <dgm:prSet/>
      <dgm:spPr/>
      <dgm:t>
        <a:bodyPr/>
        <a:lstStyle/>
        <a:p>
          <a:endParaRPr lang="pt-BR" sz="1400"/>
        </a:p>
      </dgm:t>
    </dgm:pt>
    <dgm:pt modelId="{1BD85FE0-3AEA-406D-A68C-63703676DC25}">
      <dgm:prSet phldrT="[Texto]" custT="1"/>
      <dgm:spPr/>
      <dgm:t>
        <a:bodyPr/>
        <a:lstStyle/>
        <a:p>
          <a:r>
            <a:rPr lang="pt-B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SERVIÇO DE PROTEÇÃO SOCIAL BÁSICA NO DOMICÍLIO A IDOSOS E PESSOAS COM DEFICIÊNCIA.</a:t>
          </a:r>
          <a:endParaRPr lang="pt-BR" sz="1800" dirty="0"/>
        </a:p>
      </dgm:t>
    </dgm:pt>
    <dgm:pt modelId="{133F6905-ABA0-4786-B708-CC858C14FABD}" type="parTrans" cxnId="{1144DB16-4F1F-49D0-A67F-166DEADFE52C}">
      <dgm:prSet/>
      <dgm:spPr/>
      <dgm:t>
        <a:bodyPr/>
        <a:lstStyle/>
        <a:p>
          <a:endParaRPr lang="pt-BR" sz="1400"/>
        </a:p>
      </dgm:t>
    </dgm:pt>
    <dgm:pt modelId="{985AB669-B46D-4CE4-BE3B-BC129F7E0AB0}" type="sibTrans" cxnId="{1144DB16-4F1F-49D0-A67F-166DEADFE52C}">
      <dgm:prSet/>
      <dgm:spPr/>
      <dgm:t>
        <a:bodyPr/>
        <a:lstStyle/>
        <a:p>
          <a:endParaRPr lang="pt-BR" sz="1400"/>
        </a:p>
      </dgm:t>
    </dgm:pt>
    <dgm:pt modelId="{54935D5C-A48E-4B69-AC9B-F39297E21D97}">
      <dgm:prSet phldrT="[Texto]" custT="1"/>
      <dgm:spPr/>
      <dgm:t>
        <a:bodyPr/>
        <a:lstStyle/>
        <a:p>
          <a:r>
            <a:rPr lang="pt-BR" sz="3200" dirty="0"/>
            <a:t>Tipificação atualizada</a:t>
          </a:r>
        </a:p>
      </dgm:t>
    </dgm:pt>
    <dgm:pt modelId="{137D2BF9-9409-49B6-82A1-D31921092C20}" type="parTrans" cxnId="{425CE1C5-77C4-41EA-B17C-E4990CF0A5B9}">
      <dgm:prSet/>
      <dgm:spPr/>
      <dgm:t>
        <a:bodyPr/>
        <a:lstStyle/>
        <a:p>
          <a:endParaRPr lang="pt-BR" sz="1400"/>
        </a:p>
      </dgm:t>
    </dgm:pt>
    <dgm:pt modelId="{D5BED596-D772-4D50-B25F-CDE0CBBE7342}" type="sibTrans" cxnId="{425CE1C5-77C4-41EA-B17C-E4990CF0A5B9}">
      <dgm:prSet/>
      <dgm:spPr/>
      <dgm:t>
        <a:bodyPr/>
        <a:lstStyle/>
        <a:p>
          <a:endParaRPr lang="pt-BR" sz="1400"/>
        </a:p>
      </dgm:t>
    </dgm:pt>
    <dgm:pt modelId="{D2456C14-F6FE-4BE0-B9BE-6E97598A268C}">
      <dgm:prSet phldrT="[Texto]" custT="1"/>
      <dgm:spPr/>
      <dgm:t>
        <a:bodyPr/>
        <a:lstStyle/>
        <a:p>
          <a:r>
            <a:rPr lang="pt-B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SERVIÇO DE PROTEÇÃO SOCIAL BÁSICA NO DOMICÍLIO A </a:t>
          </a:r>
          <a:r>
            <a: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t-B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IDOSOS E PESSOAS COM DEFICIÊNCIA, </a:t>
          </a:r>
          <a:r>
            <a: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CRIANÇAS DE 0 A 6 ANOS E GESTANTES</a:t>
          </a:r>
          <a:r>
            <a:rPr lang="pt-BR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pt-BR" sz="1400" b="0" dirty="0"/>
        </a:p>
      </dgm:t>
    </dgm:pt>
    <dgm:pt modelId="{0A92B55D-0A2C-480B-9D4E-0A5C448BC2F3}" type="parTrans" cxnId="{140913E8-5D16-4CF0-A9DD-0F88157D869F}">
      <dgm:prSet/>
      <dgm:spPr/>
      <dgm:t>
        <a:bodyPr/>
        <a:lstStyle/>
        <a:p>
          <a:endParaRPr lang="pt-BR" sz="1400"/>
        </a:p>
      </dgm:t>
    </dgm:pt>
    <dgm:pt modelId="{C063C754-9BCB-4F0E-BDBE-A8B6A500020F}" type="sibTrans" cxnId="{140913E8-5D16-4CF0-A9DD-0F88157D869F}">
      <dgm:prSet/>
      <dgm:spPr/>
      <dgm:t>
        <a:bodyPr/>
        <a:lstStyle/>
        <a:p>
          <a:endParaRPr lang="pt-BR" sz="1400"/>
        </a:p>
      </dgm:t>
    </dgm:pt>
    <dgm:pt modelId="{5DC454F1-9BF3-4AE1-A202-E2AE4D4A3817}">
      <dgm:prSet phldrT="[Texto]" custT="1"/>
      <dgm:spPr/>
      <dgm:t>
        <a:bodyPr/>
        <a:lstStyle/>
        <a:p>
          <a:endParaRPr lang="pt-BR" sz="1800" dirty="0"/>
        </a:p>
      </dgm:t>
    </dgm:pt>
    <dgm:pt modelId="{BB11B805-D78A-483B-90A2-A5A621DD521D}" type="parTrans" cxnId="{5809298A-C70F-4A99-B43C-401F21F1B167}">
      <dgm:prSet/>
      <dgm:spPr/>
      <dgm:t>
        <a:bodyPr/>
        <a:lstStyle/>
        <a:p>
          <a:endParaRPr lang="pt-BR"/>
        </a:p>
      </dgm:t>
    </dgm:pt>
    <dgm:pt modelId="{E00AA2AB-41A4-46E3-903C-C9B195598A8B}" type="sibTrans" cxnId="{5809298A-C70F-4A99-B43C-401F21F1B167}">
      <dgm:prSet/>
      <dgm:spPr/>
      <dgm:t>
        <a:bodyPr/>
        <a:lstStyle/>
        <a:p>
          <a:endParaRPr lang="pt-BR"/>
        </a:p>
      </dgm:t>
    </dgm:pt>
    <dgm:pt modelId="{024CCC89-5ABD-4AD3-B5C7-F2C795942713}" type="pres">
      <dgm:prSet presAssocID="{DA220960-233F-4ED2-AAB7-A4241ED1D538}" presName="linear" presStyleCnt="0">
        <dgm:presLayoutVars>
          <dgm:dir/>
          <dgm:animLvl val="lvl"/>
          <dgm:resizeHandles val="exact"/>
        </dgm:presLayoutVars>
      </dgm:prSet>
      <dgm:spPr/>
    </dgm:pt>
    <dgm:pt modelId="{2418D9A9-751D-428E-A443-468F7CB9B1A2}" type="pres">
      <dgm:prSet presAssocID="{07BB6BF2-EEA6-42AB-BDCA-3CDCFE7E2420}" presName="parentLin" presStyleCnt="0"/>
      <dgm:spPr/>
    </dgm:pt>
    <dgm:pt modelId="{248ED4D1-AAA2-4A04-B3B0-91832306C3DC}" type="pres">
      <dgm:prSet presAssocID="{07BB6BF2-EEA6-42AB-BDCA-3CDCFE7E2420}" presName="parentLeftMargin" presStyleLbl="node1" presStyleIdx="0" presStyleCnt="2"/>
      <dgm:spPr/>
    </dgm:pt>
    <dgm:pt modelId="{25DD5635-7E44-4ABD-B7D4-7D6851D31249}" type="pres">
      <dgm:prSet presAssocID="{07BB6BF2-EEA6-42AB-BDCA-3CDCFE7E24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F5C1FF-3401-48F2-8DEA-6BEBF5ACE927}" type="pres">
      <dgm:prSet presAssocID="{07BB6BF2-EEA6-42AB-BDCA-3CDCFE7E2420}" presName="negativeSpace" presStyleCnt="0"/>
      <dgm:spPr/>
    </dgm:pt>
    <dgm:pt modelId="{C40CDEA7-7CA0-4A19-89DA-18DF01577D1C}" type="pres">
      <dgm:prSet presAssocID="{07BB6BF2-EEA6-42AB-BDCA-3CDCFE7E2420}" presName="childText" presStyleLbl="conFgAcc1" presStyleIdx="0" presStyleCnt="2">
        <dgm:presLayoutVars>
          <dgm:bulletEnabled val="1"/>
        </dgm:presLayoutVars>
      </dgm:prSet>
      <dgm:spPr/>
    </dgm:pt>
    <dgm:pt modelId="{6A410407-0952-449A-9716-6EAF60BCA1F9}" type="pres">
      <dgm:prSet presAssocID="{7BDDB53D-096E-456D-97BB-30A97DCDED08}" presName="spaceBetweenRectangles" presStyleCnt="0"/>
      <dgm:spPr/>
    </dgm:pt>
    <dgm:pt modelId="{A5D57B2D-70FE-4E66-8EBD-F385BC787843}" type="pres">
      <dgm:prSet presAssocID="{54935D5C-A48E-4B69-AC9B-F39297E21D97}" presName="parentLin" presStyleCnt="0"/>
      <dgm:spPr/>
    </dgm:pt>
    <dgm:pt modelId="{A2EE6DB4-FD06-4170-9AD3-EE6D9358D505}" type="pres">
      <dgm:prSet presAssocID="{54935D5C-A48E-4B69-AC9B-F39297E21D97}" presName="parentLeftMargin" presStyleLbl="node1" presStyleIdx="0" presStyleCnt="2"/>
      <dgm:spPr/>
    </dgm:pt>
    <dgm:pt modelId="{DE7CE3B8-21E1-4398-B663-01A39BC5A38A}" type="pres">
      <dgm:prSet presAssocID="{54935D5C-A48E-4B69-AC9B-F39297E21D9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A015F8F-EB81-49BE-9A04-7A648B70F26A}" type="pres">
      <dgm:prSet presAssocID="{54935D5C-A48E-4B69-AC9B-F39297E21D97}" presName="negativeSpace" presStyleCnt="0"/>
      <dgm:spPr/>
    </dgm:pt>
    <dgm:pt modelId="{AF4FF57A-C813-4924-A459-BCE96DE109DA}" type="pres">
      <dgm:prSet presAssocID="{54935D5C-A48E-4B69-AC9B-F39297E21D9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24B4D15-053A-4EB0-A886-3278886F1B8C}" type="presOf" srcId="{54935D5C-A48E-4B69-AC9B-F39297E21D97}" destId="{A2EE6DB4-FD06-4170-9AD3-EE6D9358D505}" srcOrd="0" destOrd="0" presId="urn:microsoft.com/office/officeart/2005/8/layout/list1"/>
    <dgm:cxn modelId="{1144DB16-4F1F-49D0-A67F-166DEADFE52C}" srcId="{07BB6BF2-EEA6-42AB-BDCA-3CDCFE7E2420}" destId="{1BD85FE0-3AEA-406D-A68C-63703676DC25}" srcOrd="0" destOrd="0" parTransId="{133F6905-ABA0-4786-B708-CC858C14FABD}" sibTransId="{985AB669-B46D-4CE4-BE3B-BC129F7E0AB0}"/>
    <dgm:cxn modelId="{F6E40A24-55E0-4A3D-A472-E4594BAD64C2}" type="presOf" srcId="{5DC454F1-9BF3-4AE1-A202-E2AE4D4A3817}" destId="{C40CDEA7-7CA0-4A19-89DA-18DF01577D1C}" srcOrd="0" destOrd="1" presId="urn:microsoft.com/office/officeart/2005/8/layout/list1"/>
    <dgm:cxn modelId="{7F445D40-C032-4039-907C-6107318B3031}" type="presOf" srcId="{D2456C14-F6FE-4BE0-B9BE-6E97598A268C}" destId="{AF4FF57A-C813-4924-A459-BCE96DE109DA}" srcOrd="0" destOrd="0" presId="urn:microsoft.com/office/officeart/2005/8/layout/list1"/>
    <dgm:cxn modelId="{49296D70-8F77-4D0D-A2F4-4D29E580CB8B}" type="presOf" srcId="{DA220960-233F-4ED2-AAB7-A4241ED1D538}" destId="{024CCC89-5ABD-4AD3-B5C7-F2C795942713}" srcOrd="0" destOrd="0" presId="urn:microsoft.com/office/officeart/2005/8/layout/list1"/>
    <dgm:cxn modelId="{5809298A-C70F-4A99-B43C-401F21F1B167}" srcId="{07BB6BF2-EEA6-42AB-BDCA-3CDCFE7E2420}" destId="{5DC454F1-9BF3-4AE1-A202-E2AE4D4A3817}" srcOrd="1" destOrd="0" parTransId="{BB11B805-D78A-483B-90A2-A5A621DD521D}" sibTransId="{E00AA2AB-41A4-46E3-903C-C9B195598A8B}"/>
    <dgm:cxn modelId="{32E76391-1EED-47CE-8478-86821669A87E}" type="presOf" srcId="{54935D5C-A48E-4B69-AC9B-F39297E21D97}" destId="{DE7CE3B8-21E1-4398-B663-01A39BC5A38A}" srcOrd="1" destOrd="0" presId="urn:microsoft.com/office/officeart/2005/8/layout/list1"/>
    <dgm:cxn modelId="{1489F191-CDA2-4502-9F21-1F86B82CB821}" srcId="{DA220960-233F-4ED2-AAB7-A4241ED1D538}" destId="{07BB6BF2-EEA6-42AB-BDCA-3CDCFE7E2420}" srcOrd="0" destOrd="0" parTransId="{763DE749-016E-43AF-A16F-1BAFA896CDA6}" sibTransId="{7BDDB53D-096E-456D-97BB-30A97DCDED08}"/>
    <dgm:cxn modelId="{33C8C293-4184-4B67-9D4B-02F7D0F91FA8}" type="presOf" srcId="{07BB6BF2-EEA6-42AB-BDCA-3CDCFE7E2420}" destId="{25DD5635-7E44-4ABD-B7D4-7D6851D31249}" srcOrd="1" destOrd="0" presId="urn:microsoft.com/office/officeart/2005/8/layout/list1"/>
    <dgm:cxn modelId="{621CE3B4-1BCD-4DF7-8EE0-660BF6BC1902}" type="presOf" srcId="{1BD85FE0-3AEA-406D-A68C-63703676DC25}" destId="{C40CDEA7-7CA0-4A19-89DA-18DF01577D1C}" srcOrd="0" destOrd="0" presId="urn:microsoft.com/office/officeart/2005/8/layout/list1"/>
    <dgm:cxn modelId="{425CE1C5-77C4-41EA-B17C-E4990CF0A5B9}" srcId="{DA220960-233F-4ED2-AAB7-A4241ED1D538}" destId="{54935D5C-A48E-4B69-AC9B-F39297E21D97}" srcOrd="1" destOrd="0" parTransId="{137D2BF9-9409-49B6-82A1-D31921092C20}" sibTransId="{D5BED596-D772-4D50-B25F-CDE0CBBE7342}"/>
    <dgm:cxn modelId="{3702CBD1-10EC-4C7B-9494-5A88277D10D3}" type="presOf" srcId="{07BB6BF2-EEA6-42AB-BDCA-3CDCFE7E2420}" destId="{248ED4D1-AAA2-4A04-B3B0-91832306C3DC}" srcOrd="0" destOrd="0" presId="urn:microsoft.com/office/officeart/2005/8/layout/list1"/>
    <dgm:cxn modelId="{140913E8-5D16-4CF0-A9DD-0F88157D869F}" srcId="{54935D5C-A48E-4B69-AC9B-F39297E21D97}" destId="{D2456C14-F6FE-4BE0-B9BE-6E97598A268C}" srcOrd="0" destOrd="0" parTransId="{0A92B55D-0A2C-480B-9D4E-0A5C448BC2F3}" sibTransId="{C063C754-9BCB-4F0E-BDBE-A8B6A500020F}"/>
    <dgm:cxn modelId="{FFD40140-27EE-44EA-8119-1FFF791A35AF}" type="presParOf" srcId="{024CCC89-5ABD-4AD3-B5C7-F2C795942713}" destId="{2418D9A9-751D-428E-A443-468F7CB9B1A2}" srcOrd="0" destOrd="0" presId="urn:microsoft.com/office/officeart/2005/8/layout/list1"/>
    <dgm:cxn modelId="{62DA1DEC-C6C3-4C91-ACC2-38D5DF3408F5}" type="presParOf" srcId="{2418D9A9-751D-428E-A443-468F7CB9B1A2}" destId="{248ED4D1-AAA2-4A04-B3B0-91832306C3DC}" srcOrd="0" destOrd="0" presId="urn:microsoft.com/office/officeart/2005/8/layout/list1"/>
    <dgm:cxn modelId="{914C4293-F267-42C4-8A6F-CFECFEEC8012}" type="presParOf" srcId="{2418D9A9-751D-428E-A443-468F7CB9B1A2}" destId="{25DD5635-7E44-4ABD-B7D4-7D6851D31249}" srcOrd="1" destOrd="0" presId="urn:microsoft.com/office/officeart/2005/8/layout/list1"/>
    <dgm:cxn modelId="{31C66CEB-DFC9-49FC-9936-088BEFAA4C6C}" type="presParOf" srcId="{024CCC89-5ABD-4AD3-B5C7-F2C795942713}" destId="{01F5C1FF-3401-48F2-8DEA-6BEBF5ACE927}" srcOrd="1" destOrd="0" presId="urn:microsoft.com/office/officeart/2005/8/layout/list1"/>
    <dgm:cxn modelId="{2CAF5C76-7ABC-4A12-92A2-825C734E9DED}" type="presParOf" srcId="{024CCC89-5ABD-4AD3-B5C7-F2C795942713}" destId="{C40CDEA7-7CA0-4A19-89DA-18DF01577D1C}" srcOrd="2" destOrd="0" presId="urn:microsoft.com/office/officeart/2005/8/layout/list1"/>
    <dgm:cxn modelId="{FB9BCB09-0D57-4F27-8030-401A69F7BD6F}" type="presParOf" srcId="{024CCC89-5ABD-4AD3-B5C7-F2C795942713}" destId="{6A410407-0952-449A-9716-6EAF60BCA1F9}" srcOrd="3" destOrd="0" presId="urn:microsoft.com/office/officeart/2005/8/layout/list1"/>
    <dgm:cxn modelId="{20BE0096-D765-4037-83E6-B08E25101D98}" type="presParOf" srcId="{024CCC89-5ABD-4AD3-B5C7-F2C795942713}" destId="{A5D57B2D-70FE-4E66-8EBD-F385BC787843}" srcOrd="4" destOrd="0" presId="urn:microsoft.com/office/officeart/2005/8/layout/list1"/>
    <dgm:cxn modelId="{94E499E1-4906-4DB8-ADED-01553D4D2AF8}" type="presParOf" srcId="{A5D57B2D-70FE-4E66-8EBD-F385BC787843}" destId="{A2EE6DB4-FD06-4170-9AD3-EE6D9358D505}" srcOrd="0" destOrd="0" presId="urn:microsoft.com/office/officeart/2005/8/layout/list1"/>
    <dgm:cxn modelId="{5FCEBF50-58E8-4F07-BFF2-4D6097527E78}" type="presParOf" srcId="{A5D57B2D-70FE-4E66-8EBD-F385BC787843}" destId="{DE7CE3B8-21E1-4398-B663-01A39BC5A38A}" srcOrd="1" destOrd="0" presId="urn:microsoft.com/office/officeart/2005/8/layout/list1"/>
    <dgm:cxn modelId="{E3EE6B62-8270-4EAF-AE36-731AA37C3327}" type="presParOf" srcId="{024CCC89-5ABD-4AD3-B5C7-F2C795942713}" destId="{CA015F8F-EB81-49BE-9A04-7A648B70F26A}" srcOrd="5" destOrd="0" presId="urn:microsoft.com/office/officeart/2005/8/layout/list1"/>
    <dgm:cxn modelId="{972DE186-A954-4487-95B1-FC08BA1264AF}" type="presParOf" srcId="{024CCC89-5ABD-4AD3-B5C7-F2C795942713}" destId="{AF4FF57A-C813-4924-A459-BCE96DE109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342D8-D345-4E09-B1F2-AA785D5D6628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C5FE4E0-91F9-4142-A49B-E72E13ADB969}">
      <dgm:prSet phldrT="[Texto]" custT="1"/>
      <dgm:spPr/>
      <dgm:t>
        <a:bodyPr/>
        <a:lstStyle/>
        <a:p>
          <a:r>
            <a:rPr lang="pt-BR" sz="2000" dirty="0"/>
            <a:t>Portaria nº 664/2021</a:t>
          </a:r>
        </a:p>
      </dgm:t>
    </dgm:pt>
    <dgm:pt modelId="{23B9B9DD-B932-44B0-8ADD-F6646C843D1F}" type="parTrans" cxnId="{48A62727-C0A4-45E0-B683-C4817CF5077C}">
      <dgm:prSet/>
      <dgm:spPr/>
      <dgm:t>
        <a:bodyPr/>
        <a:lstStyle/>
        <a:p>
          <a:endParaRPr lang="pt-BR"/>
        </a:p>
      </dgm:t>
    </dgm:pt>
    <dgm:pt modelId="{84439BC9-981D-491D-BC5E-2BAEB766C25B}" type="sibTrans" cxnId="{48A62727-C0A4-45E0-B683-C4817CF5077C}">
      <dgm:prSet/>
      <dgm:spPr/>
      <dgm:t>
        <a:bodyPr/>
        <a:lstStyle/>
        <a:p>
          <a:endParaRPr lang="pt-BR"/>
        </a:p>
      </dgm:t>
    </dgm:pt>
    <dgm:pt modelId="{539C8C39-DDB9-4BEB-85D9-9E5FB1046891}">
      <dgm:prSet phldrT="[Texto]" custT="1"/>
      <dgm:spPr/>
      <dgm:t>
        <a:bodyPr/>
        <a:lstStyle/>
        <a:p>
          <a:r>
            <a:rPr lang="pt-BR" sz="2000"/>
            <a:t>Crianças </a:t>
          </a:r>
          <a:endParaRPr lang="pt-BR" sz="2000" dirty="0"/>
        </a:p>
      </dgm:t>
    </dgm:pt>
    <dgm:pt modelId="{CBF02B11-2496-49AA-BD3D-66565C97AD00}" type="parTrans" cxnId="{75E18E7A-A377-44AB-8B7A-47F9921A396A}">
      <dgm:prSet/>
      <dgm:spPr/>
      <dgm:t>
        <a:bodyPr/>
        <a:lstStyle/>
        <a:p>
          <a:endParaRPr lang="pt-BR"/>
        </a:p>
      </dgm:t>
    </dgm:pt>
    <dgm:pt modelId="{6FF6EB3E-C69E-4628-AE8F-18427C81D57A}" type="sibTrans" cxnId="{75E18E7A-A377-44AB-8B7A-47F9921A396A}">
      <dgm:prSet/>
      <dgm:spPr/>
      <dgm:t>
        <a:bodyPr/>
        <a:lstStyle/>
        <a:p>
          <a:endParaRPr lang="pt-BR"/>
        </a:p>
      </dgm:t>
    </dgm:pt>
    <dgm:pt modelId="{703528A6-E3DA-4508-94F6-3BEC6C38F260}">
      <dgm:prSet phldrT="[Texto]" custT="1"/>
      <dgm:spPr/>
      <dgm:t>
        <a:bodyPr/>
        <a:lstStyle/>
        <a:p>
          <a:r>
            <a:rPr lang="pt-BR" sz="2000" dirty="0"/>
            <a:t>Gestantes</a:t>
          </a:r>
        </a:p>
      </dgm:t>
    </dgm:pt>
    <dgm:pt modelId="{D00EDF50-6B4E-44D0-91E3-7C954B86B7D2}" type="parTrans" cxnId="{0C14EF36-A980-4B4F-B290-48838362266D}">
      <dgm:prSet/>
      <dgm:spPr/>
      <dgm:t>
        <a:bodyPr/>
        <a:lstStyle/>
        <a:p>
          <a:endParaRPr lang="pt-BR"/>
        </a:p>
      </dgm:t>
    </dgm:pt>
    <dgm:pt modelId="{E3141FE7-3500-4950-B220-E5DAA1B48C55}" type="sibTrans" cxnId="{0C14EF36-A980-4B4F-B290-48838362266D}">
      <dgm:prSet/>
      <dgm:spPr/>
      <dgm:t>
        <a:bodyPr/>
        <a:lstStyle/>
        <a:p>
          <a:endParaRPr lang="pt-BR"/>
        </a:p>
      </dgm:t>
    </dgm:pt>
    <dgm:pt modelId="{FB8ADE72-899A-46D1-AF3F-47F2791BD5B4}">
      <dgm:prSet phldrT="[Texto]" custT="1"/>
      <dgm:spPr/>
      <dgm:t>
        <a:bodyPr/>
        <a:lstStyle/>
        <a:p>
          <a:r>
            <a:rPr lang="pt-BR" sz="2000" dirty="0"/>
            <a:t>Reordenamento</a:t>
          </a:r>
        </a:p>
      </dgm:t>
    </dgm:pt>
    <dgm:pt modelId="{2D8860E1-6D2A-461F-B09E-57F4AE14FCA1}" type="parTrans" cxnId="{1CB36F7C-987C-43FA-A241-28E109F67A0B}">
      <dgm:prSet/>
      <dgm:spPr/>
      <dgm:t>
        <a:bodyPr/>
        <a:lstStyle/>
        <a:p>
          <a:endParaRPr lang="pt-BR"/>
        </a:p>
      </dgm:t>
    </dgm:pt>
    <dgm:pt modelId="{FA43E9EA-AFDF-4791-97D1-45E21DF70292}" type="sibTrans" cxnId="{1CB36F7C-987C-43FA-A241-28E109F67A0B}">
      <dgm:prSet/>
      <dgm:spPr/>
      <dgm:t>
        <a:bodyPr/>
        <a:lstStyle/>
        <a:p>
          <a:endParaRPr lang="pt-BR"/>
        </a:p>
      </dgm:t>
    </dgm:pt>
    <dgm:pt modelId="{53341509-DFEC-42FF-B4DF-E6ACD71FC343}">
      <dgm:prSet phldrT="[Texto]" custT="1"/>
      <dgm:spPr/>
      <dgm:t>
        <a:bodyPr/>
        <a:lstStyle/>
        <a:p>
          <a:r>
            <a:rPr lang="pt-BR" sz="2000" dirty="0"/>
            <a:t>Crianças e Gestantes </a:t>
          </a:r>
        </a:p>
      </dgm:t>
    </dgm:pt>
    <dgm:pt modelId="{217760A1-8EAA-412E-B66C-B8E7D53EEEEB}" type="parTrans" cxnId="{00664BE3-3E34-4542-B1BE-D3CD183CB0CC}">
      <dgm:prSet/>
      <dgm:spPr/>
      <dgm:t>
        <a:bodyPr/>
        <a:lstStyle/>
        <a:p>
          <a:endParaRPr lang="pt-BR"/>
        </a:p>
      </dgm:t>
    </dgm:pt>
    <dgm:pt modelId="{01CA7519-C5D8-4BA8-A8FC-363031E40E37}" type="sibTrans" cxnId="{00664BE3-3E34-4542-B1BE-D3CD183CB0CC}">
      <dgm:prSet/>
      <dgm:spPr/>
      <dgm:t>
        <a:bodyPr/>
        <a:lstStyle/>
        <a:p>
          <a:endParaRPr lang="pt-BR"/>
        </a:p>
      </dgm:t>
    </dgm:pt>
    <dgm:pt modelId="{B2697335-3560-4179-B0DB-15B2E087FBB0}">
      <dgm:prSet phldrT="[Texto]" custT="1"/>
      <dgm:spPr/>
      <dgm:t>
        <a:bodyPr/>
        <a:lstStyle/>
        <a:p>
          <a:r>
            <a:rPr lang="pt-BR" sz="2000" dirty="0"/>
            <a:t>2 visitas/mês</a:t>
          </a:r>
          <a:r>
            <a:rPr lang="pt-BR" sz="3000" dirty="0"/>
            <a:t> </a:t>
          </a:r>
        </a:p>
      </dgm:t>
    </dgm:pt>
    <dgm:pt modelId="{69A90DB5-1829-450A-9D6A-B3F8276EBC93}" type="parTrans" cxnId="{21196A7E-4781-4694-94F5-0A0B1B250FFF}">
      <dgm:prSet/>
      <dgm:spPr/>
      <dgm:t>
        <a:bodyPr/>
        <a:lstStyle/>
        <a:p>
          <a:endParaRPr lang="pt-BR"/>
        </a:p>
      </dgm:t>
    </dgm:pt>
    <dgm:pt modelId="{0EF22B6C-B012-4D21-9A6F-F6FB464C63EA}" type="sibTrans" cxnId="{21196A7E-4781-4694-94F5-0A0B1B250FFF}">
      <dgm:prSet/>
      <dgm:spPr/>
      <dgm:t>
        <a:bodyPr/>
        <a:lstStyle/>
        <a:p>
          <a:endParaRPr lang="pt-BR"/>
        </a:p>
      </dgm:t>
    </dgm:pt>
    <dgm:pt modelId="{27A3D6AB-B4CE-4C25-9FB4-25EBD32F034C}">
      <dgm:prSet phldrT="[Texto]" custT="1"/>
      <dgm:spPr/>
      <dgm:t>
        <a:bodyPr/>
        <a:lstStyle/>
        <a:p>
          <a:r>
            <a:rPr lang="pt-BR" sz="2000"/>
            <a:t>0-36 m – Mínimo 2 Máximo 4</a:t>
          </a:r>
          <a:endParaRPr lang="pt-BR" sz="2000" dirty="0"/>
        </a:p>
      </dgm:t>
    </dgm:pt>
    <dgm:pt modelId="{F1E6DCB8-42CC-4501-8DEB-4716C0DA3124}" type="parTrans" cxnId="{5269D22C-C999-43A5-8EFA-B9663D54B11A}">
      <dgm:prSet/>
      <dgm:spPr/>
      <dgm:t>
        <a:bodyPr/>
        <a:lstStyle/>
        <a:p>
          <a:endParaRPr lang="pt-BR"/>
        </a:p>
      </dgm:t>
    </dgm:pt>
    <dgm:pt modelId="{30826AE5-2AA6-4FAF-890F-AA9BB7BF2962}" type="sibTrans" cxnId="{5269D22C-C999-43A5-8EFA-B9663D54B11A}">
      <dgm:prSet/>
      <dgm:spPr/>
      <dgm:t>
        <a:bodyPr/>
        <a:lstStyle/>
        <a:p>
          <a:endParaRPr lang="pt-BR"/>
        </a:p>
      </dgm:t>
    </dgm:pt>
    <dgm:pt modelId="{AD85F28A-A2AC-4E4D-9D5B-110708A9F7D8}">
      <dgm:prSet phldrT="[Texto]" custT="1"/>
      <dgm:spPr/>
      <dgm:t>
        <a:bodyPr/>
        <a:lstStyle/>
        <a:p>
          <a:r>
            <a:rPr lang="pt-BR" sz="2000"/>
            <a:t>Mínimo 1</a:t>
          </a:r>
          <a:endParaRPr lang="pt-BR" sz="2000" dirty="0"/>
        </a:p>
      </dgm:t>
    </dgm:pt>
    <dgm:pt modelId="{FE4DEE2C-0051-4B96-A595-86B85431BDC9}" type="parTrans" cxnId="{6635789B-32D5-440C-8283-B6CE02E7B7E7}">
      <dgm:prSet/>
      <dgm:spPr/>
      <dgm:t>
        <a:bodyPr/>
        <a:lstStyle/>
        <a:p>
          <a:endParaRPr lang="pt-BR"/>
        </a:p>
      </dgm:t>
    </dgm:pt>
    <dgm:pt modelId="{C36A93A7-6568-4D9B-B23C-5CBF7055B46A}" type="sibTrans" cxnId="{6635789B-32D5-440C-8283-B6CE02E7B7E7}">
      <dgm:prSet/>
      <dgm:spPr/>
      <dgm:t>
        <a:bodyPr/>
        <a:lstStyle/>
        <a:p>
          <a:endParaRPr lang="pt-BR"/>
        </a:p>
      </dgm:t>
    </dgm:pt>
    <dgm:pt modelId="{492B3AD3-4718-44DF-9A83-ABF44189B825}">
      <dgm:prSet phldrT="[Texto]" custT="1"/>
      <dgm:spPr/>
      <dgm:t>
        <a:bodyPr/>
        <a:lstStyle/>
        <a:p>
          <a:r>
            <a:rPr lang="pt-BR" sz="2000"/>
            <a:t>Máximo 2</a:t>
          </a:r>
          <a:endParaRPr lang="pt-BR" sz="2000" dirty="0"/>
        </a:p>
      </dgm:t>
    </dgm:pt>
    <dgm:pt modelId="{772604F1-A43C-4BF3-9BCF-F5F5EFF38EE9}" type="parTrans" cxnId="{36E3F145-DA75-4490-A4E0-3175D1C66BFF}">
      <dgm:prSet/>
      <dgm:spPr/>
      <dgm:t>
        <a:bodyPr/>
        <a:lstStyle/>
        <a:p>
          <a:endParaRPr lang="pt-BR"/>
        </a:p>
      </dgm:t>
    </dgm:pt>
    <dgm:pt modelId="{5E8CCC1C-864C-4644-AA0E-EE041A6A1F83}" type="sibTrans" cxnId="{36E3F145-DA75-4490-A4E0-3175D1C66BFF}">
      <dgm:prSet/>
      <dgm:spPr/>
      <dgm:t>
        <a:bodyPr/>
        <a:lstStyle/>
        <a:p>
          <a:endParaRPr lang="pt-BR"/>
        </a:p>
      </dgm:t>
    </dgm:pt>
    <dgm:pt modelId="{ED085944-9DF8-4FF0-9FBC-6219261D18C6}">
      <dgm:prSet phldrT="[Texto]" custT="1"/>
      <dgm:spPr/>
      <dgm:t>
        <a:bodyPr/>
        <a:lstStyle/>
        <a:p>
          <a:r>
            <a:rPr lang="pt-BR" sz="2000" dirty="0"/>
            <a:t>37-72m- mínimo 2</a:t>
          </a:r>
        </a:p>
      </dgm:t>
    </dgm:pt>
    <dgm:pt modelId="{CFF87847-3259-486B-B282-BEE5AE86F4B9}" type="parTrans" cxnId="{A35B303C-95CE-4A4F-9580-099A1BBBDBCF}">
      <dgm:prSet/>
      <dgm:spPr/>
      <dgm:t>
        <a:bodyPr/>
        <a:lstStyle/>
        <a:p>
          <a:endParaRPr lang="pt-BR"/>
        </a:p>
      </dgm:t>
    </dgm:pt>
    <dgm:pt modelId="{C8B38F5E-6AA4-4629-BF12-7209861BCD33}" type="sibTrans" cxnId="{A35B303C-95CE-4A4F-9580-099A1BBBDBCF}">
      <dgm:prSet/>
      <dgm:spPr/>
      <dgm:t>
        <a:bodyPr/>
        <a:lstStyle/>
        <a:p>
          <a:endParaRPr lang="pt-BR"/>
        </a:p>
      </dgm:t>
    </dgm:pt>
    <dgm:pt modelId="{6545C216-C933-4E26-A74E-B2D3EBF6002A}" type="pres">
      <dgm:prSet presAssocID="{EB9342D8-D345-4E09-B1F2-AA785D5D6628}" presName="linear" presStyleCnt="0">
        <dgm:presLayoutVars>
          <dgm:dir/>
          <dgm:animLvl val="lvl"/>
          <dgm:resizeHandles val="exact"/>
        </dgm:presLayoutVars>
      </dgm:prSet>
      <dgm:spPr/>
    </dgm:pt>
    <dgm:pt modelId="{E9E7A35C-E12D-42CE-BF0D-6531ABD7713F}" type="pres">
      <dgm:prSet presAssocID="{EC5FE4E0-91F9-4142-A49B-E72E13ADB969}" presName="parentLin" presStyleCnt="0"/>
      <dgm:spPr/>
    </dgm:pt>
    <dgm:pt modelId="{B77435CB-56A8-416C-8FEE-F646F13EB39D}" type="pres">
      <dgm:prSet presAssocID="{EC5FE4E0-91F9-4142-A49B-E72E13ADB969}" presName="parentLeftMargin" presStyleLbl="node1" presStyleIdx="0" presStyleCnt="2"/>
      <dgm:spPr/>
    </dgm:pt>
    <dgm:pt modelId="{A00CB87B-5204-4C61-93FF-701B4BA9E76E}" type="pres">
      <dgm:prSet presAssocID="{EC5FE4E0-91F9-4142-A49B-E72E13ADB9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EA62C8-7B3F-432D-AB01-4AD835BBA945}" type="pres">
      <dgm:prSet presAssocID="{EC5FE4E0-91F9-4142-A49B-E72E13ADB969}" presName="negativeSpace" presStyleCnt="0"/>
      <dgm:spPr/>
    </dgm:pt>
    <dgm:pt modelId="{32400463-E152-4FD1-990C-C1768EF6D2F3}" type="pres">
      <dgm:prSet presAssocID="{EC5FE4E0-91F9-4142-A49B-E72E13ADB969}" presName="childText" presStyleLbl="conFgAcc1" presStyleIdx="0" presStyleCnt="2">
        <dgm:presLayoutVars>
          <dgm:bulletEnabled val="1"/>
        </dgm:presLayoutVars>
      </dgm:prSet>
      <dgm:spPr/>
    </dgm:pt>
    <dgm:pt modelId="{9A63EBE9-83F1-41CA-83E6-47AD1B13B49E}" type="pres">
      <dgm:prSet presAssocID="{84439BC9-981D-491D-BC5E-2BAEB766C25B}" presName="spaceBetweenRectangles" presStyleCnt="0"/>
      <dgm:spPr/>
    </dgm:pt>
    <dgm:pt modelId="{5BBA01F3-C9FB-4650-ADB0-F82BD1BA4925}" type="pres">
      <dgm:prSet presAssocID="{FB8ADE72-899A-46D1-AF3F-47F2791BD5B4}" presName="parentLin" presStyleCnt="0"/>
      <dgm:spPr/>
    </dgm:pt>
    <dgm:pt modelId="{D58F8898-CE7D-46BF-BF25-65FA06561012}" type="pres">
      <dgm:prSet presAssocID="{FB8ADE72-899A-46D1-AF3F-47F2791BD5B4}" presName="parentLeftMargin" presStyleLbl="node1" presStyleIdx="0" presStyleCnt="2"/>
      <dgm:spPr/>
    </dgm:pt>
    <dgm:pt modelId="{065228A3-C156-4B20-8EE9-C47A59B52603}" type="pres">
      <dgm:prSet presAssocID="{FB8ADE72-899A-46D1-AF3F-47F2791BD5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0D1DEB1-6BB1-4063-A0ED-AAF0CE2268F8}" type="pres">
      <dgm:prSet presAssocID="{FB8ADE72-899A-46D1-AF3F-47F2791BD5B4}" presName="negativeSpace" presStyleCnt="0"/>
      <dgm:spPr/>
    </dgm:pt>
    <dgm:pt modelId="{2E7DC92E-6F88-483F-9B8F-B9A82E58C2DC}" type="pres">
      <dgm:prSet presAssocID="{FB8ADE72-899A-46D1-AF3F-47F2791BD5B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483202-148A-4FE9-BFB1-BCF73375FB50}" type="presOf" srcId="{ED085944-9DF8-4FF0-9FBC-6219261D18C6}" destId="{32400463-E152-4FD1-990C-C1768EF6D2F3}" srcOrd="0" destOrd="2" presId="urn:microsoft.com/office/officeart/2005/8/layout/list1"/>
    <dgm:cxn modelId="{341FAE14-DA06-4315-866F-3F6519090293}" type="presOf" srcId="{B2697335-3560-4179-B0DB-15B2E087FBB0}" destId="{2E7DC92E-6F88-483F-9B8F-B9A82E58C2DC}" srcOrd="0" destOrd="1" presId="urn:microsoft.com/office/officeart/2005/8/layout/list1"/>
    <dgm:cxn modelId="{11E86B1F-82FE-488A-95CF-F3D1FEFAA712}" type="presOf" srcId="{539C8C39-DDB9-4BEB-85D9-9E5FB1046891}" destId="{32400463-E152-4FD1-990C-C1768EF6D2F3}" srcOrd="0" destOrd="0" presId="urn:microsoft.com/office/officeart/2005/8/layout/list1"/>
    <dgm:cxn modelId="{48A62727-C0A4-45E0-B683-C4817CF5077C}" srcId="{EB9342D8-D345-4E09-B1F2-AA785D5D6628}" destId="{EC5FE4E0-91F9-4142-A49B-E72E13ADB969}" srcOrd="0" destOrd="0" parTransId="{23B9B9DD-B932-44B0-8ADD-F6646C843D1F}" sibTransId="{84439BC9-981D-491D-BC5E-2BAEB766C25B}"/>
    <dgm:cxn modelId="{5269D22C-C999-43A5-8EFA-B9663D54B11A}" srcId="{539C8C39-DDB9-4BEB-85D9-9E5FB1046891}" destId="{27A3D6AB-B4CE-4C25-9FB4-25EBD32F034C}" srcOrd="0" destOrd="0" parTransId="{F1E6DCB8-42CC-4501-8DEB-4716C0DA3124}" sibTransId="{30826AE5-2AA6-4FAF-890F-AA9BB7BF2962}"/>
    <dgm:cxn modelId="{0C14EF36-A980-4B4F-B290-48838362266D}" srcId="{EC5FE4E0-91F9-4142-A49B-E72E13ADB969}" destId="{703528A6-E3DA-4508-94F6-3BEC6C38F260}" srcOrd="1" destOrd="0" parTransId="{D00EDF50-6B4E-44D0-91E3-7C954B86B7D2}" sibTransId="{E3141FE7-3500-4950-B220-E5DAA1B48C55}"/>
    <dgm:cxn modelId="{A35B303C-95CE-4A4F-9580-099A1BBBDBCF}" srcId="{539C8C39-DDB9-4BEB-85D9-9E5FB1046891}" destId="{ED085944-9DF8-4FF0-9FBC-6219261D18C6}" srcOrd="1" destOrd="0" parTransId="{CFF87847-3259-486B-B282-BEE5AE86F4B9}" sibTransId="{C8B38F5E-6AA4-4629-BF12-7209861BCD33}"/>
    <dgm:cxn modelId="{3DF26960-D5C0-41CE-BE8A-6EF11FB3B988}" type="presOf" srcId="{EB9342D8-D345-4E09-B1F2-AA785D5D6628}" destId="{6545C216-C933-4E26-A74E-B2D3EBF6002A}" srcOrd="0" destOrd="0" presId="urn:microsoft.com/office/officeart/2005/8/layout/list1"/>
    <dgm:cxn modelId="{36E3F145-DA75-4490-A4E0-3175D1C66BFF}" srcId="{703528A6-E3DA-4508-94F6-3BEC6C38F260}" destId="{492B3AD3-4718-44DF-9A83-ABF44189B825}" srcOrd="1" destOrd="0" parTransId="{772604F1-A43C-4BF3-9BCF-F5F5EFF38EE9}" sibTransId="{5E8CCC1C-864C-4644-AA0E-EE041A6A1F83}"/>
    <dgm:cxn modelId="{DA0DBB49-5449-469E-8577-A56E53CD1175}" type="presOf" srcId="{EC5FE4E0-91F9-4142-A49B-E72E13ADB969}" destId="{A00CB87B-5204-4C61-93FF-701B4BA9E76E}" srcOrd="1" destOrd="0" presId="urn:microsoft.com/office/officeart/2005/8/layout/list1"/>
    <dgm:cxn modelId="{75E18E7A-A377-44AB-8B7A-47F9921A396A}" srcId="{EC5FE4E0-91F9-4142-A49B-E72E13ADB969}" destId="{539C8C39-DDB9-4BEB-85D9-9E5FB1046891}" srcOrd="0" destOrd="0" parTransId="{CBF02B11-2496-49AA-BD3D-66565C97AD00}" sibTransId="{6FF6EB3E-C69E-4628-AE8F-18427C81D57A}"/>
    <dgm:cxn modelId="{1CB36F7C-987C-43FA-A241-28E109F67A0B}" srcId="{EB9342D8-D345-4E09-B1F2-AA785D5D6628}" destId="{FB8ADE72-899A-46D1-AF3F-47F2791BD5B4}" srcOrd="1" destOrd="0" parTransId="{2D8860E1-6D2A-461F-B09E-57F4AE14FCA1}" sibTransId="{FA43E9EA-AFDF-4791-97D1-45E21DF70292}"/>
    <dgm:cxn modelId="{21196A7E-4781-4694-94F5-0A0B1B250FFF}" srcId="{53341509-DFEC-42FF-B4DF-E6ACD71FC343}" destId="{B2697335-3560-4179-B0DB-15B2E087FBB0}" srcOrd="0" destOrd="0" parTransId="{69A90DB5-1829-450A-9D6A-B3F8276EBC93}" sibTransId="{0EF22B6C-B012-4D21-9A6F-F6FB464C63EA}"/>
    <dgm:cxn modelId="{CEF9A186-5634-4EA2-B68E-8C7265383A2F}" type="presOf" srcId="{EC5FE4E0-91F9-4142-A49B-E72E13ADB969}" destId="{B77435CB-56A8-416C-8FEE-F646F13EB39D}" srcOrd="0" destOrd="0" presId="urn:microsoft.com/office/officeart/2005/8/layout/list1"/>
    <dgm:cxn modelId="{6635789B-32D5-440C-8283-B6CE02E7B7E7}" srcId="{703528A6-E3DA-4508-94F6-3BEC6C38F260}" destId="{AD85F28A-A2AC-4E4D-9D5B-110708A9F7D8}" srcOrd="0" destOrd="0" parTransId="{FE4DEE2C-0051-4B96-A595-86B85431BDC9}" sibTransId="{C36A93A7-6568-4D9B-B23C-5CBF7055B46A}"/>
    <dgm:cxn modelId="{8990169F-2521-4556-AE4F-4EDFCE1F777D}" type="presOf" srcId="{492B3AD3-4718-44DF-9A83-ABF44189B825}" destId="{32400463-E152-4FD1-990C-C1768EF6D2F3}" srcOrd="0" destOrd="5" presId="urn:microsoft.com/office/officeart/2005/8/layout/list1"/>
    <dgm:cxn modelId="{61B096A4-70BE-4517-A4CF-293BAF431363}" type="presOf" srcId="{53341509-DFEC-42FF-B4DF-E6ACD71FC343}" destId="{2E7DC92E-6F88-483F-9B8F-B9A82E58C2DC}" srcOrd="0" destOrd="0" presId="urn:microsoft.com/office/officeart/2005/8/layout/list1"/>
    <dgm:cxn modelId="{AC0520CC-8E5B-49E1-AE90-4AEAC42D165F}" type="presOf" srcId="{FB8ADE72-899A-46D1-AF3F-47F2791BD5B4}" destId="{D58F8898-CE7D-46BF-BF25-65FA06561012}" srcOrd="0" destOrd="0" presId="urn:microsoft.com/office/officeart/2005/8/layout/list1"/>
    <dgm:cxn modelId="{9C4849CD-5992-48F3-94EE-79458DB991D9}" type="presOf" srcId="{703528A6-E3DA-4508-94F6-3BEC6C38F260}" destId="{32400463-E152-4FD1-990C-C1768EF6D2F3}" srcOrd="0" destOrd="3" presId="urn:microsoft.com/office/officeart/2005/8/layout/list1"/>
    <dgm:cxn modelId="{B15859DB-BA6B-4986-A5B8-E99CB2810A6A}" type="presOf" srcId="{AD85F28A-A2AC-4E4D-9D5B-110708A9F7D8}" destId="{32400463-E152-4FD1-990C-C1768EF6D2F3}" srcOrd="0" destOrd="4" presId="urn:microsoft.com/office/officeart/2005/8/layout/list1"/>
    <dgm:cxn modelId="{00664BE3-3E34-4542-B1BE-D3CD183CB0CC}" srcId="{FB8ADE72-899A-46D1-AF3F-47F2791BD5B4}" destId="{53341509-DFEC-42FF-B4DF-E6ACD71FC343}" srcOrd="0" destOrd="0" parTransId="{217760A1-8EAA-412E-B66C-B8E7D53EEEEB}" sibTransId="{01CA7519-C5D8-4BA8-A8FC-363031E40E37}"/>
    <dgm:cxn modelId="{65E672E3-3454-4FFE-BA28-2269D95979D3}" type="presOf" srcId="{27A3D6AB-B4CE-4C25-9FB4-25EBD32F034C}" destId="{32400463-E152-4FD1-990C-C1768EF6D2F3}" srcOrd="0" destOrd="1" presId="urn:microsoft.com/office/officeart/2005/8/layout/list1"/>
    <dgm:cxn modelId="{C205A4F5-FA00-4E8B-896D-2C2F8678EAD8}" type="presOf" srcId="{FB8ADE72-899A-46D1-AF3F-47F2791BD5B4}" destId="{065228A3-C156-4B20-8EE9-C47A59B52603}" srcOrd="1" destOrd="0" presId="urn:microsoft.com/office/officeart/2005/8/layout/list1"/>
    <dgm:cxn modelId="{CE95BFEB-AB43-4E49-A566-547AAC68D46A}" type="presParOf" srcId="{6545C216-C933-4E26-A74E-B2D3EBF6002A}" destId="{E9E7A35C-E12D-42CE-BF0D-6531ABD7713F}" srcOrd="0" destOrd="0" presId="urn:microsoft.com/office/officeart/2005/8/layout/list1"/>
    <dgm:cxn modelId="{DECEE354-EA93-4270-BA2A-2E0BAA64F6EF}" type="presParOf" srcId="{E9E7A35C-E12D-42CE-BF0D-6531ABD7713F}" destId="{B77435CB-56A8-416C-8FEE-F646F13EB39D}" srcOrd="0" destOrd="0" presId="urn:microsoft.com/office/officeart/2005/8/layout/list1"/>
    <dgm:cxn modelId="{B462326D-D3FF-4275-B883-C75DFA587348}" type="presParOf" srcId="{E9E7A35C-E12D-42CE-BF0D-6531ABD7713F}" destId="{A00CB87B-5204-4C61-93FF-701B4BA9E76E}" srcOrd="1" destOrd="0" presId="urn:microsoft.com/office/officeart/2005/8/layout/list1"/>
    <dgm:cxn modelId="{8AAE2FB0-EBFA-424F-AB0B-CAB9A053DE23}" type="presParOf" srcId="{6545C216-C933-4E26-A74E-B2D3EBF6002A}" destId="{94EA62C8-7B3F-432D-AB01-4AD835BBA945}" srcOrd="1" destOrd="0" presId="urn:microsoft.com/office/officeart/2005/8/layout/list1"/>
    <dgm:cxn modelId="{5E6FF982-C199-40A1-857C-50FBAA79A991}" type="presParOf" srcId="{6545C216-C933-4E26-A74E-B2D3EBF6002A}" destId="{32400463-E152-4FD1-990C-C1768EF6D2F3}" srcOrd="2" destOrd="0" presId="urn:microsoft.com/office/officeart/2005/8/layout/list1"/>
    <dgm:cxn modelId="{9D64087E-5D8B-450E-8502-80F69D34868F}" type="presParOf" srcId="{6545C216-C933-4E26-A74E-B2D3EBF6002A}" destId="{9A63EBE9-83F1-41CA-83E6-47AD1B13B49E}" srcOrd="3" destOrd="0" presId="urn:microsoft.com/office/officeart/2005/8/layout/list1"/>
    <dgm:cxn modelId="{5688E52C-F932-48E1-8285-3CB8D7DD71F7}" type="presParOf" srcId="{6545C216-C933-4E26-A74E-B2D3EBF6002A}" destId="{5BBA01F3-C9FB-4650-ADB0-F82BD1BA4925}" srcOrd="4" destOrd="0" presId="urn:microsoft.com/office/officeart/2005/8/layout/list1"/>
    <dgm:cxn modelId="{B3908A11-2A74-429B-9049-7062A72AF9D9}" type="presParOf" srcId="{5BBA01F3-C9FB-4650-ADB0-F82BD1BA4925}" destId="{D58F8898-CE7D-46BF-BF25-65FA06561012}" srcOrd="0" destOrd="0" presId="urn:microsoft.com/office/officeart/2005/8/layout/list1"/>
    <dgm:cxn modelId="{B2B4347F-65FD-42FA-ACFE-41C8872D0739}" type="presParOf" srcId="{5BBA01F3-C9FB-4650-ADB0-F82BD1BA4925}" destId="{065228A3-C156-4B20-8EE9-C47A59B52603}" srcOrd="1" destOrd="0" presId="urn:microsoft.com/office/officeart/2005/8/layout/list1"/>
    <dgm:cxn modelId="{EF2084F1-3E46-4024-9B7B-042A5D8B6267}" type="presParOf" srcId="{6545C216-C933-4E26-A74E-B2D3EBF6002A}" destId="{20D1DEB1-6BB1-4063-A0ED-AAF0CE2268F8}" srcOrd="5" destOrd="0" presId="urn:microsoft.com/office/officeart/2005/8/layout/list1"/>
    <dgm:cxn modelId="{EE774C94-BFCF-46AB-97AB-9867D0B7341C}" type="presParOf" srcId="{6545C216-C933-4E26-A74E-B2D3EBF6002A}" destId="{2E7DC92E-6F88-483F-9B8F-B9A82E58C2D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F342DC-FAD7-4E2D-8742-87CF17BB2B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A60E91-5C6D-4E87-B321-D8B0E24E4F45}">
      <dgm:prSet phldrT="[Texto]"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t-BR" sz="2400" dirty="0"/>
            <a:t>PORTARIA Nº 664/2021</a:t>
          </a:r>
        </a:p>
      </dgm:t>
    </dgm:pt>
    <dgm:pt modelId="{181E44B9-3C99-4929-B246-2E8711219161}" type="parTrans" cxnId="{4A0BA3A2-42A6-400E-A485-24D870229CBC}">
      <dgm:prSet/>
      <dgm:spPr/>
      <dgm:t>
        <a:bodyPr/>
        <a:lstStyle/>
        <a:p>
          <a:endParaRPr lang="pt-BR" sz="1050"/>
        </a:p>
      </dgm:t>
    </dgm:pt>
    <dgm:pt modelId="{C9EB19FF-7EC1-4607-A379-6984B31E5A01}" type="sibTrans" cxnId="{4A0BA3A2-42A6-400E-A485-24D870229CBC}">
      <dgm:prSet/>
      <dgm:spPr/>
      <dgm:t>
        <a:bodyPr/>
        <a:lstStyle/>
        <a:p>
          <a:endParaRPr lang="pt-BR" sz="1050"/>
        </a:p>
      </dgm:t>
    </dgm:pt>
    <dgm:pt modelId="{2E2542C2-E75A-441C-8927-72ADCC8D73F3}">
      <dgm:prSet phldrT="[Texto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pt-BR" sz="2000" dirty="0"/>
            <a:t>REORDENAMENTO</a:t>
          </a:r>
        </a:p>
      </dgm:t>
    </dgm:pt>
    <dgm:pt modelId="{E613E694-2E53-4DC9-B5B4-E7C23749D67C}" type="sibTrans" cxnId="{2C3769C7-E502-4239-B37E-0A65B87C1F27}">
      <dgm:prSet/>
      <dgm:spPr/>
      <dgm:t>
        <a:bodyPr/>
        <a:lstStyle/>
        <a:p>
          <a:endParaRPr lang="pt-BR" sz="1050"/>
        </a:p>
      </dgm:t>
    </dgm:pt>
    <dgm:pt modelId="{391ADCD3-38A3-4827-98B9-6A8526EC97BC}" type="parTrans" cxnId="{2C3769C7-E502-4239-B37E-0A65B87C1F27}">
      <dgm:prSet/>
      <dgm:spPr/>
      <dgm:t>
        <a:bodyPr/>
        <a:lstStyle/>
        <a:p>
          <a:endParaRPr lang="pt-BR" sz="1050"/>
        </a:p>
      </dgm:t>
    </dgm:pt>
    <dgm:pt modelId="{10ADCDBC-CBB5-4A23-94EC-AE76828E7724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Supervisor: Técnico de nível superior</a:t>
          </a:r>
          <a:endParaRPr lang="pt-BR" sz="1400" dirty="0"/>
        </a:p>
      </dgm:t>
    </dgm:pt>
    <dgm:pt modelId="{AC2A21BA-1BB2-4F50-A8EA-9EB5BBBB80FD}" type="sibTrans" cxnId="{44E564B9-B9F9-436E-AC3D-0C289A82D695}">
      <dgm:prSet/>
      <dgm:spPr/>
      <dgm:t>
        <a:bodyPr/>
        <a:lstStyle/>
        <a:p>
          <a:endParaRPr lang="pt-BR" sz="1050"/>
        </a:p>
      </dgm:t>
    </dgm:pt>
    <dgm:pt modelId="{B59186D0-73A6-4D05-958E-DA94FF8B6E03}" type="parTrans" cxnId="{44E564B9-B9F9-436E-AC3D-0C289A82D695}">
      <dgm:prSet/>
      <dgm:spPr/>
      <dgm:t>
        <a:bodyPr/>
        <a:lstStyle/>
        <a:p>
          <a:endParaRPr lang="pt-BR" sz="1050"/>
        </a:p>
      </dgm:t>
    </dgm:pt>
    <dgm:pt modelId="{7340DD3E-06A0-41C6-81AD-4A559E6DD10D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Visitador: técnico de nível médio ou superior</a:t>
          </a:r>
          <a:endParaRPr lang="pt-BR" sz="1400" dirty="0"/>
        </a:p>
      </dgm:t>
    </dgm:pt>
    <dgm:pt modelId="{E77FFEF5-5DF3-4D2F-BA5D-13AD9272D836}" type="sibTrans" cxnId="{F221335F-0CB9-40C2-B295-CFED9B3C1220}">
      <dgm:prSet/>
      <dgm:spPr/>
      <dgm:t>
        <a:bodyPr/>
        <a:lstStyle/>
        <a:p>
          <a:endParaRPr lang="pt-BR" sz="1050"/>
        </a:p>
      </dgm:t>
    </dgm:pt>
    <dgm:pt modelId="{F4BA8BF3-4979-4B73-AC4F-EC1D9ADC55AA}" type="parTrans" cxnId="{F221335F-0CB9-40C2-B295-CFED9B3C1220}">
      <dgm:prSet/>
      <dgm:spPr/>
      <dgm:t>
        <a:bodyPr/>
        <a:lstStyle/>
        <a:p>
          <a:endParaRPr lang="pt-BR" sz="1050"/>
        </a:p>
      </dgm:t>
    </dgm:pt>
    <dgm:pt modelId="{BB64F4F6-59DE-48A2-B3A2-AD3191403F49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pt-BR" sz="1400" dirty="0"/>
            <a:t>Técnico de referência do CRAS: profissional de nível superior de escolaridade, em observância à Resolução CNAS nº 17/2011;</a:t>
          </a:r>
        </a:p>
      </dgm:t>
    </dgm:pt>
    <dgm:pt modelId="{075D4E4B-9941-48AF-94D1-E47261B18FEB}" type="sibTrans" cxnId="{912F663C-8C57-44CF-85C6-0D8937A0B920}">
      <dgm:prSet/>
      <dgm:spPr/>
      <dgm:t>
        <a:bodyPr/>
        <a:lstStyle/>
        <a:p>
          <a:endParaRPr lang="pt-BR" sz="1600"/>
        </a:p>
      </dgm:t>
    </dgm:pt>
    <dgm:pt modelId="{B4A0917B-AFF9-44A1-AE82-02EC915323B1}" type="parTrans" cxnId="{912F663C-8C57-44CF-85C6-0D8937A0B920}">
      <dgm:prSet/>
      <dgm:spPr/>
      <dgm:t>
        <a:bodyPr/>
        <a:lstStyle/>
        <a:p>
          <a:endParaRPr lang="pt-BR" sz="1600"/>
        </a:p>
      </dgm:t>
    </dgm:pt>
    <dgm:pt modelId="{3251A496-710A-4A1A-86D2-0779320829D3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pt-BR" sz="1400" dirty="0"/>
            <a:t>Técnico de nível médio com atribuições de </a:t>
          </a:r>
          <a:r>
            <a:rPr lang="pt-BR" sz="1400" b="1" dirty="0"/>
            <a:t>EDUCADOR social</a:t>
          </a:r>
          <a:r>
            <a:rPr lang="pt-BR" sz="1400" dirty="0"/>
            <a:t>, (Resolução CNAS nº 9/2014) que atuarão como visitadores;</a:t>
          </a:r>
        </a:p>
      </dgm:t>
    </dgm:pt>
    <dgm:pt modelId="{467B509E-BA00-4715-B6CC-FAA513814645}" type="sibTrans" cxnId="{A39B118B-84CC-4133-BA6B-E008A0FCB35C}">
      <dgm:prSet/>
      <dgm:spPr/>
      <dgm:t>
        <a:bodyPr/>
        <a:lstStyle/>
        <a:p>
          <a:endParaRPr lang="pt-BR" sz="1600"/>
        </a:p>
      </dgm:t>
    </dgm:pt>
    <dgm:pt modelId="{CCE57D31-7A49-4D2D-9A69-9B0AF34698AA}" type="parTrans" cxnId="{A39B118B-84CC-4133-BA6B-E008A0FCB35C}">
      <dgm:prSet/>
      <dgm:spPr/>
      <dgm:t>
        <a:bodyPr/>
        <a:lstStyle/>
        <a:p>
          <a:endParaRPr lang="pt-BR" sz="1600"/>
        </a:p>
      </dgm:t>
    </dgm:pt>
    <dgm:pt modelId="{8530B73D-80BE-4CF3-BCA7-D0E8D0D6DD26}" type="pres">
      <dgm:prSet presAssocID="{55F342DC-FAD7-4E2D-8742-87CF17BB2B39}" presName="Name0" presStyleCnt="0">
        <dgm:presLayoutVars>
          <dgm:dir/>
          <dgm:animLvl val="lvl"/>
          <dgm:resizeHandles val="exact"/>
        </dgm:presLayoutVars>
      </dgm:prSet>
      <dgm:spPr/>
    </dgm:pt>
    <dgm:pt modelId="{8B5771AC-D87E-454F-9F24-BC65CCB9F900}" type="pres">
      <dgm:prSet presAssocID="{01A60E91-5C6D-4E87-B321-D8B0E24E4F45}" presName="composite" presStyleCnt="0"/>
      <dgm:spPr/>
    </dgm:pt>
    <dgm:pt modelId="{6D7B695F-81F8-444B-83AA-68D5EA04AD17}" type="pres">
      <dgm:prSet presAssocID="{01A60E91-5C6D-4E87-B321-D8B0E24E4F4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FA42B9A-0F72-4587-A527-0E23141B4647}" type="pres">
      <dgm:prSet presAssocID="{01A60E91-5C6D-4E87-B321-D8B0E24E4F45}" presName="desTx" presStyleLbl="alignAccFollowNode1" presStyleIdx="0" presStyleCnt="2">
        <dgm:presLayoutVars>
          <dgm:bulletEnabled val="1"/>
        </dgm:presLayoutVars>
      </dgm:prSet>
      <dgm:spPr/>
    </dgm:pt>
    <dgm:pt modelId="{D03FBAA4-EF16-46FD-9B75-163801A98C3A}" type="pres">
      <dgm:prSet presAssocID="{C9EB19FF-7EC1-4607-A379-6984B31E5A01}" presName="space" presStyleCnt="0"/>
      <dgm:spPr/>
    </dgm:pt>
    <dgm:pt modelId="{0DE08B95-EA92-4C6F-9C70-9359BCA3A3C5}" type="pres">
      <dgm:prSet presAssocID="{2E2542C2-E75A-441C-8927-72ADCC8D73F3}" presName="composite" presStyleCnt="0"/>
      <dgm:spPr/>
    </dgm:pt>
    <dgm:pt modelId="{8894A809-F2D0-4966-923C-9519252F7F88}" type="pres">
      <dgm:prSet presAssocID="{2E2542C2-E75A-441C-8927-72ADCC8D73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826DB41-6831-4F2A-8953-CE7A13E616B2}" type="pres">
      <dgm:prSet presAssocID="{2E2542C2-E75A-441C-8927-72ADCC8D73F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12F663C-8C57-44CF-85C6-0D8937A0B920}" srcId="{2E2542C2-E75A-441C-8927-72ADCC8D73F3}" destId="{BB64F4F6-59DE-48A2-B3A2-AD3191403F49}" srcOrd="0" destOrd="0" parTransId="{B4A0917B-AFF9-44A1-AE82-02EC915323B1}" sibTransId="{075D4E4B-9941-48AF-94D1-E47261B18FEB}"/>
    <dgm:cxn modelId="{F221335F-0CB9-40C2-B295-CFED9B3C1220}" srcId="{01A60E91-5C6D-4E87-B321-D8B0E24E4F45}" destId="{7340DD3E-06A0-41C6-81AD-4A559E6DD10D}" srcOrd="1" destOrd="0" parTransId="{F4BA8BF3-4979-4B73-AC4F-EC1D9ADC55AA}" sibTransId="{E77FFEF5-5DF3-4D2F-BA5D-13AD9272D836}"/>
    <dgm:cxn modelId="{CA411F43-EC7B-4639-BA65-B3DF5154F439}" type="presOf" srcId="{3251A496-710A-4A1A-86D2-0779320829D3}" destId="{E826DB41-6831-4F2A-8953-CE7A13E616B2}" srcOrd="0" destOrd="1" presId="urn:microsoft.com/office/officeart/2005/8/layout/hList1"/>
    <dgm:cxn modelId="{2ADCF769-05A9-4F0C-A341-907AE1B904C6}" type="presOf" srcId="{01A60E91-5C6D-4E87-B321-D8B0E24E4F45}" destId="{6D7B695F-81F8-444B-83AA-68D5EA04AD17}" srcOrd="0" destOrd="0" presId="urn:microsoft.com/office/officeart/2005/8/layout/hList1"/>
    <dgm:cxn modelId="{CCADB673-6D99-4EB0-9C0A-E2BD38415104}" type="presOf" srcId="{2E2542C2-E75A-441C-8927-72ADCC8D73F3}" destId="{8894A809-F2D0-4966-923C-9519252F7F88}" srcOrd="0" destOrd="0" presId="urn:microsoft.com/office/officeart/2005/8/layout/hList1"/>
    <dgm:cxn modelId="{B4E07186-5F7B-4A87-A23F-8A419B715B74}" type="presOf" srcId="{BB64F4F6-59DE-48A2-B3A2-AD3191403F49}" destId="{E826DB41-6831-4F2A-8953-CE7A13E616B2}" srcOrd="0" destOrd="0" presId="urn:microsoft.com/office/officeart/2005/8/layout/hList1"/>
    <dgm:cxn modelId="{A39B118B-84CC-4133-BA6B-E008A0FCB35C}" srcId="{2E2542C2-E75A-441C-8927-72ADCC8D73F3}" destId="{3251A496-710A-4A1A-86D2-0779320829D3}" srcOrd="1" destOrd="0" parTransId="{CCE57D31-7A49-4D2D-9A69-9B0AF34698AA}" sibTransId="{467B509E-BA00-4715-B6CC-FAA513814645}"/>
    <dgm:cxn modelId="{9323D992-F20A-4295-A5EF-EC937870ACF0}" type="presOf" srcId="{10ADCDBC-CBB5-4A23-94EC-AE76828E7724}" destId="{9FA42B9A-0F72-4587-A527-0E23141B4647}" srcOrd="0" destOrd="0" presId="urn:microsoft.com/office/officeart/2005/8/layout/hList1"/>
    <dgm:cxn modelId="{4A0BA3A2-42A6-400E-A485-24D870229CBC}" srcId="{55F342DC-FAD7-4E2D-8742-87CF17BB2B39}" destId="{01A60E91-5C6D-4E87-B321-D8B0E24E4F45}" srcOrd="0" destOrd="0" parTransId="{181E44B9-3C99-4929-B246-2E8711219161}" sibTransId="{C9EB19FF-7EC1-4607-A379-6984B31E5A01}"/>
    <dgm:cxn modelId="{44E564B9-B9F9-436E-AC3D-0C289A82D695}" srcId="{01A60E91-5C6D-4E87-B321-D8B0E24E4F45}" destId="{10ADCDBC-CBB5-4A23-94EC-AE76828E7724}" srcOrd="0" destOrd="0" parTransId="{B59186D0-73A6-4D05-958E-DA94FF8B6E03}" sibTransId="{AC2A21BA-1BB2-4F50-A8EA-9EB5BBBB80FD}"/>
    <dgm:cxn modelId="{1A36ECC5-8F6B-43D9-B205-C00542D60B85}" type="presOf" srcId="{7340DD3E-06A0-41C6-81AD-4A559E6DD10D}" destId="{9FA42B9A-0F72-4587-A527-0E23141B4647}" srcOrd="0" destOrd="1" presId="urn:microsoft.com/office/officeart/2005/8/layout/hList1"/>
    <dgm:cxn modelId="{2C3769C7-E502-4239-B37E-0A65B87C1F27}" srcId="{55F342DC-FAD7-4E2D-8742-87CF17BB2B39}" destId="{2E2542C2-E75A-441C-8927-72ADCC8D73F3}" srcOrd="1" destOrd="0" parTransId="{391ADCD3-38A3-4827-98B9-6A8526EC97BC}" sibTransId="{E613E694-2E53-4DC9-B5B4-E7C23749D67C}"/>
    <dgm:cxn modelId="{A3563ED0-AC89-4079-A59A-A4247E01624E}" type="presOf" srcId="{55F342DC-FAD7-4E2D-8742-87CF17BB2B39}" destId="{8530B73D-80BE-4CF3-BCA7-D0E8D0D6DD26}" srcOrd="0" destOrd="0" presId="urn:microsoft.com/office/officeart/2005/8/layout/hList1"/>
    <dgm:cxn modelId="{67D202A0-666D-4CBD-82AA-9CC975E1424B}" type="presParOf" srcId="{8530B73D-80BE-4CF3-BCA7-D0E8D0D6DD26}" destId="{8B5771AC-D87E-454F-9F24-BC65CCB9F900}" srcOrd="0" destOrd="0" presId="urn:microsoft.com/office/officeart/2005/8/layout/hList1"/>
    <dgm:cxn modelId="{567261C6-EE94-40EC-93DB-AFEA330B0B1E}" type="presParOf" srcId="{8B5771AC-D87E-454F-9F24-BC65CCB9F900}" destId="{6D7B695F-81F8-444B-83AA-68D5EA04AD17}" srcOrd="0" destOrd="0" presId="urn:microsoft.com/office/officeart/2005/8/layout/hList1"/>
    <dgm:cxn modelId="{EAD3D9C1-05C3-4FC7-86E6-B8CD08A16C1D}" type="presParOf" srcId="{8B5771AC-D87E-454F-9F24-BC65CCB9F900}" destId="{9FA42B9A-0F72-4587-A527-0E23141B4647}" srcOrd="1" destOrd="0" presId="urn:microsoft.com/office/officeart/2005/8/layout/hList1"/>
    <dgm:cxn modelId="{C623F253-201B-41D4-9F17-79A022124D0F}" type="presParOf" srcId="{8530B73D-80BE-4CF3-BCA7-D0E8D0D6DD26}" destId="{D03FBAA4-EF16-46FD-9B75-163801A98C3A}" srcOrd="1" destOrd="0" presId="urn:microsoft.com/office/officeart/2005/8/layout/hList1"/>
    <dgm:cxn modelId="{C67F3A58-F443-456F-92E9-7E583937CD76}" type="presParOf" srcId="{8530B73D-80BE-4CF3-BCA7-D0E8D0D6DD26}" destId="{0DE08B95-EA92-4C6F-9C70-9359BCA3A3C5}" srcOrd="2" destOrd="0" presId="urn:microsoft.com/office/officeart/2005/8/layout/hList1"/>
    <dgm:cxn modelId="{A6C9AB2A-ABC2-4AC5-906B-7E553778964F}" type="presParOf" srcId="{0DE08B95-EA92-4C6F-9C70-9359BCA3A3C5}" destId="{8894A809-F2D0-4966-923C-9519252F7F88}" srcOrd="0" destOrd="0" presId="urn:microsoft.com/office/officeart/2005/8/layout/hList1"/>
    <dgm:cxn modelId="{37CBCF8F-A11D-4238-955E-48E48DB582EB}" type="presParOf" srcId="{0DE08B95-EA92-4C6F-9C70-9359BCA3A3C5}" destId="{E826DB41-6831-4F2A-8953-CE7A13E616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CDEA7-7CA0-4A19-89DA-18DF01577D1C}">
      <dsp:nvSpPr>
        <dsp:cNvPr id="0" name=""/>
        <dsp:cNvSpPr/>
      </dsp:nvSpPr>
      <dsp:spPr>
        <a:xfrm>
          <a:off x="0" y="328170"/>
          <a:ext cx="8567181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08" tIns="458216" rIns="6649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SERVIÇO DE PROTEÇÃO SOCIAL BÁSICA NO DOMICÍLIO A IDOSOS E PESSOAS COM DEFICIÊNCIA.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</dsp:txBody>
      <dsp:txXfrm>
        <a:off x="0" y="328170"/>
        <a:ext cx="8567181" cy="1386000"/>
      </dsp:txXfrm>
    </dsp:sp>
    <dsp:sp modelId="{25DD5635-7E44-4ABD-B7D4-7D6851D31249}">
      <dsp:nvSpPr>
        <dsp:cNvPr id="0" name=""/>
        <dsp:cNvSpPr/>
      </dsp:nvSpPr>
      <dsp:spPr>
        <a:xfrm>
          <a:off x="428359" y="3450"/>
          <a:ext cx="5997026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73" tIns="0" rIns="22667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Cenário atual</a:t>
          </a:r>
        </a:p>
      </dsp:txBody>
      <dsp:txXfrm>
        <a:off x="460062" y="35153"/>
        <a:ext cx="5933620" cy="586034"/>
      </dsp:txXfrm>
    </dsp:sp>
    <dsp:sp modelId="{AF4FF57A-C813-4924-A459-BCE96DE109DA}">
      <dsp:nvSpPr>
        <dsp:cNvPr id="0" name=""/>
        <dsp:cNvSpPr/>
      </dsp:nvSpPr>
      <dsp:spPr>
        <a:xfrm>
          <a:off x="0" y="2157691"/>
          <a:ext cx="8567181" cy="1091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08" tIns="458216" rIns="6649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SERVIÇO DE PROTEÇÃO SOCIAL BÁSICA NO DOMICÍLIO A </a:t>
          </a:r>
          <a:r>
            <a:rPr lang="pt-BR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t-BR" sz="18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IDOSOS E PESSOAS COM DEFICIÊNCIA, </a:t>
          </a:r>
          <a:r>
            <a:rPr lang="pt-BR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CRIANÇAS DE 0 A 6 ANOS E GESTANTES</a:t>
          </a:r>
          <a:r>
            <a:rPr lang="pt-BR" sz="14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pt-BR" sz="1400" b="0" kern="1200" dirty="0"/>
        </a:p>
      </dsp:txBody>
      <dsp:txXfrm>
        <a:off x="0" y="2157691"/>
        <a:ext cx="8567181" cy="1091475"/>
      </dsp:txXfrm>
    </dsp:sp>
    <dsp:sp modelId="{DE7CE3B8-21E1-4398-B663-01A39BC5A38A}">
      <dsp:nvSpPr>
        <dsp:cNvPr id="0" name=""/>
        <dsp:cNvSpPr/>
      </dsp:nvSpPr>
      <dsp:spPr>
        <a:xfrm>
          <a:off x="428359" y="1832971"/>
          <a:ext cx="5997026" cy="6494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73" tIns="0" rIns="22667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Tipificação atualizada</a:t>
          </a:r>
        </a:p>
      </dsp:txBody>
      <dsp:txXfrm>
        <a:off x="460062" y="1864674"/>
        <a:ext cx="5933620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00463-E152-4FD1-990C-C1768EF6D2F3}">
      <dsp:nvSpPr>
        <dsp:cNvPr id="0" name=""/>
        <dsp:cNvSpPr/>
      </dsp:nvSpPr>
      <dsp:spPr>
        <a:xfrm>
          <a:off x="0" y="157031"/>
          <a:ext cx="7053015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7392" tIns="208280" rIns="5473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Crianças </a:t>
          </a:r>
          <a:endParaRPr lang="pt-BR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0-36 m – Mínimo 2 Máximo 4</a:t>
          </a:r>
          <a:endParaRPr lang="pt-BR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37-72m- mínimo 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Gestantes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Mínimo 1</a:t>
          </a:r>
          <a:endParaRPr lang="pt-BR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/>
            <a:t>Máximo 2</a:t>
          </a:r>
          <a:endParaRPr lang="pt-BR" sz="2000" kern="1200" dirty="0"/>
        </a:p>
      </dsp:txBody>
      <dsp:txXfrm>
        <a:off x="0" y="157031"/>
        <a:ext cx="7053015" cy="2268000"/>
      </dsp:txXfrm>
    </dsp:sp>
    <dsp:sp modelId="{A00CB87B-5204-4C61-93FF-701B4BA9E76E}">
      <dsp:nvSpPr>
        <dsp:cNvPr id="0" name=""/>
        <dsp:cNvSpPr/>
      </dsp:nvSpPr>
      <dsp:spPr>
        <a:xfrm>
          <a:off x="352650" y="9431"/>
          <a:ext cx="4937110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11" tIns="0" rIns="1866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Portaria nº 664/2021</a:t>
          </a:r>
        </a:p>
      </dsp:txBody>
      <dsp:txXfrm>
        <a:off x="367060" y="23841"/>
        <a:ext cx="4908290" cy="266380"/>
      </dsp:txXfrm>
    </dsp:sp>
    <dsp:sp modelId="{2E7DC92E-6F88-483F-9B8F-B9A82E58C2DC}">
      <dsp:nvSpPr>
        <dsp:cNvPr id="0" name=""/>
        <dsp:cNvSpPr/>
      </dsp:nvSpPr>
      <dsp:spPr>
        <a:xfrm>
          <a:off x="0" y="2626631"/>
          <a:ext cx="7053015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7392" tIns="208280" rIns="5473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Crianças e Gestantes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2 visitas/mês</a:t>
          </a:r>
          <a:r>
            <a:rPr lang="pt-BR" sz="3000" kern="1200" dirty="0"/>
            <a:t> </a:t>
          </a:r>
        </a:p>
      </dsp:txBody>
      <dsp:txXfrm>
        <a:off x="0" y="2626631"/>
        <a:ext cx="7053015" cy="1102500"/>
      </dsp:txXfrm>
    </dsp:sp>
    <dsp:sp modelId="{065228A3-C156-4B20-8EE9-C47A59B52603}">
      <dsp:nvSpPr>
        <dsp:cNvPr id="0" name=""/>
        <dsp:cNvSpPr/>
      </dsp:nvSpPr>
      <dsp:spPr>
        <a:xfrm>
          <a:off x="352650" y="2479031"/>
          <a:ext cx="4937110" cy="29520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11" tIns="0" rIns="18661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Reordenamento</a:t>
          </a:r>
        </a:p>
      </dsp:txBody>
      <dsp:txXfrm>
        <a:off x="367060" y="2493441"/>
        <a:ext cx="4908290" cy="26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B695F-81F8-444B-83AA-68D5EA04AD17}">
      <dsp:nvSpPr>
        <dsp:cNvPr id="0" name=""/>
        <dsp:cNvSpPr/>
      </dsp:nvSpPr>
      <dsp:spPr>
        <a:xfrm>
          <a:off x="24" y="92588"/>
          <a:ext cx="2344914" cy="937965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t-BR" sz="2400" kern="1200" dirty="0"/>
            <a:t>PORTARIA Nº 664/2021</a:t>
          </a:r>
        </a:p>
      </dsp:txBody>
      <dsp:txXfrm>
        <a:off x="24" y="92588"/>
        <a:ext cx="2344914" cy="937965"/>
      </dsp:txXfrm>
    </dsp:sp>
    <dsp:sp modelId="{9FA42B9A-0F72-4587-A527-0E23141B4647}">
      <dsp:nvSpPr>
        <dsp:cNvPr id="0" name=""/>
        <dsp:cNvSpPr/>
      </dsp:nvSpPr>
      <dsp:spPr>
        <a:xfrm>
          <a:off x="24" y="1030554"/>
          <a:ext cx="2344914" cy="28548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Supervisor: Técnico de nível superior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Visitador: técnico de nível médio ou superior</a:t>
          </a:r>
          <a:endParaRPr lang="pt-BR" sz="1400" kern="1200" dirty="0"/>
        </a:p>
      </dsp:txBody>
      <dsp:txXfrm>
        <a:off x="24" y="1030554"/>
        <a:ext cx="2344914" cy="2854800"/>
      </dsp:txXfrm>
    </dsp:sp>
    <dsp:sp modelId="{8894A809-F2D0-4966-923C-9519252F7F88}">
      <dsp:nvSpPr>
        <dsp:cNvPr id="0" name=""/>
        <dsp:cNvSpPr/>
      </dsp:nvSpPr>
      <dsp:spPr>
        <a:xfrm>
          <a:off x="2673226" y="92588"/>
          <a:ext cx="2344914" cy="93796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REORDENAMENTO</a:t>
          </a:r>
        </a:p>
      </dsp:txBody>
      <dsp:txXfrm>
        <a:off x="2673226" y="92588"/>
        <a:ext cx="2344914" cy="937965"/>
      </dsp:txXfrm>
    </dsp:sp>
    <dsp:sp modelId="{E826DB41-6831-4F2A-8953-CE7A13E616B2}">
      <dsp:nvSpPr>
        <dsp:cNvPr id="0" name=""/>
        <dsp:cNvSpPr/>
      </dsp:nvSpPr>
      <dsp:spPr>
        <a:xfrm>
          <a:off x="2673226" y="1030554"/>
          <a:ext cx="2344914" cy="285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pt-BR" sz="1400" kern="1200" dirty="0"/>
            <a:t>Técnico de referência do CRAS: profissional de nível superior de escolaridade, em observância à Resolução CNAS nº 17/2011;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pt-BR" sz="1400" kern="1200" dirty="0"/>
            <a:t>Técnico de nível médio com atribuições de </a:t>
          </a:r>
          <a:r>
            <a:rPr lang="pt-BR" sz="1400" b="1" kern="1200" dirty="0"/>
            <a:t>EDUCADOR social</a:t>
          </a:r>
          <a:r>
            <a:rPr lang="pt-BR" sz="1400" kern="1200" dirty="0"/>
            <a:t>, (Resolução CNAS nº 9/2014) que atuarão como visitadores;</a:t>
          </a:r>
        </a:p>
      </dsp:txBody>
      <dsp:txXfrm>
        <a:off x="2673226" y="1030554"/>
        <a:ext cx="234491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68CF6-A258-4937-968C-F8C27DE9444F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DD0DC-DFF5-494A-A525-9C5721EA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31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7388" y="4392613"/>
            <a:ext cx="5499100" cy="3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 txBox="1">
            <a:spLocks noGrp="1"/>
          </p:cNvSpPr>
          <p:nvPr>
            <p:ph type="sldNum" idx="12"/>
          </p:nvPr>
        </p:nvSpPr>
        <p:spPr>
          <a:xfrm>
            <a:off x="3894138" y="8670925"/>
            <a:ext cx="2978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BFFA-37B4-4C5A-B2CA-375F2F8AFD2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57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D19BD-BCBC-F2EB-0851-E9857327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EC71D-E18C-C9C0-2865-27CFF44D1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D82E62-9FAC-2E36-B5AE-825245EF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2820EA-588D-E83F-D969-29C5FC5D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2F9553-13F2-D8C5-AC8A-FE23B51B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74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C8EBB-A9B6-50D8-0890-AD17CDDE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B21630-E99E-0348-0318-5DB43F5F5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D9A088-41CF-2265-8554-0526EA06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0E17F2-24B0-25E5-8C3F-FCA66D94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E83386-F070-3469-2A25-D4AFB875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33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62179B-E4DD-8BB8-A105-23F4DC80F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BC5EF8-6CCE-C5BD-5408-ADEC24039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D18CF3-F46A-F8C3-BF99-8CAB75C9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A96787-3F32-F995-B090-98B61E0B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E8980-6F4A-EECC-0067-CA14D8F1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78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859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90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04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79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38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522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278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79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5A061-15A9-80C9-DB6C-EED22907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5F0EFB-73A4-8CD0-946B-056AD8E2B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E69CE4-D389-4773-22C6-93414B87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C728C4-30CA-AC4A-3683-42C0A838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08D8B6-0E01-F305-AE57-34E91177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808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3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513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771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81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61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25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95166-4D8B-D179-6454-6633161B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99F3FF-2410-133C-44E0-1B6E1F497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CD20B6-A1BC-AFD0-D0A8-BCEA7342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A3152B-53A3-58C2-2BF6-44DCC3A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1C1095-6472-3DEC-F433-8C442795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18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F0E31-7CC6-A9DF-BD8E-94E3B718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314CEF-698C-24B8-AA08-5B64B4A0F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A7E28B-897A-47C7-3FB6-459F84B23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13E6BE-E783-9A78-24E0-B4E05D3B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81EFFE-34DD-B968-0F28-FC4A074C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831F23-0A2F-3A2B-C4ED-C4C9F19B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09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24C1C-6372-9ED7-7535-212721D2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93ADDE-3244-D990-A131-36997532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438233-C5E1-F3D8-D18D-DF1D1731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6C1D89-C326-9C72-7EAB-6D3EA50BF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1086E2-D9E2-981B-B39C-CD9DA26DC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A6D499-8456-78CD-55FF-E89E4C32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E9E3C7-1ABF-2404-145C-23C13204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A10EB3F-66BF-1525-8C13-EB404AB9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4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8DA74-4BF7-E420-22BF-793F3C33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0211B1-54CC-3252-A68A-B8B38DF6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87AA39-7427-777A-223B-92A5B6B9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0E6EAF-9050-8B63-6948-1A54AF79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05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CEDCBE-4B4C-B944-560B-A9BA87BF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36F164-C6EB-5189-91E3-69E7B702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FD78AD-FA79-588E-670C-558F91E8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5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01E16-C864-816F-9AF4-7E4D9CCC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CD9B88-1053-ADEA-FD99-602874E4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D5D2EA-449F-F479-90E8-43665BC0D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A142A1-EAFC-1480-A4AE-3DDC5D93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D1E131-BDA3-0673-3B95-70669FD8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14FD02-70E2-6DC8-D53C-B36B518A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54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C83C4-F6A9-D7B2-4790-1344AB24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A3104FE-EBCC-4632-E0E0-FFC14693B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C50AA6-A034-5366-4342-590FC8E89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69C405-DEEB-CB0A-66ED-DA141544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BF78CA-49D8-F1D1-D3EC-78DC719B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4B8D80-5D78-4AFD-B204-FEAA12F7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87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0C168B-48A4-E7DE-1461-578842FC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7FFD2C-9B6A-AC9E-2AD5-294B6A86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50AB27-8A7E-7000-46DF-6F6E23FBB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4004B3-2570-44A1-BB34-05A52239BD33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BFA40B-A9BB-BD75-3C10-53A163C1E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0B9685-AA0C-68C1-80AA-1B2AFB229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466C18-0373-4FD4-8CE8-AEB2C9FD2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1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39A-68A4-4358-8B22-86E6B54CDA5D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51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284C023-DC85-C3E4-506B-C353CAD9DE2F}"/>
              </a:ext>
            </a:extLst>
          </p:cNvPr>
          <p:cNvSpPr/>
          <p:nvPr/>
        </p:nvSpPr>
        <p:spPr>
          <a:xfrm>
            <a:off x="6183517" y="6116368"/>
            <a:ext cx="6008483" cy="741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05" r="8093" b="34565"/>
          <a:stretch/>
        </p:blipFill>
        <p:spPr>
          <a:xfrm>
            <a:off x="8763104" y="6116369"/>
            <a:ext cx="3428896" cy="74163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57EF18-93B4-0413-8BD9-E3BADD6038E3}"/>
              </a:ext>
            </a:extLst>
          </p:cNvPr>
          <p:cNvSpPr txBox="1"/>
          <p:nvPr/>
        </p:nvSpPr>
        <p:spPr>
          <a:xfrm>
            <a:off x="280903" y="366342"/>
            <a:ext cx="5095138" cy="59647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Ministério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Desenvolvimento e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Assistência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Social, Família 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Combate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Fome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Secretaria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Nacional de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Assistência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Social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Departamento de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Proteção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Social 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Básica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PRIMEIRA INFÂNCIA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NO SUAS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  <a:cs typeface="Calibri"/>
              </a:rPr>
              <a:t>Reordenamento</a:t>
            </a: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cs typeface="Calibri"/>
              </a:rPr>
              <a:t> do Programa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cs typeface="Calibri"/>
              </a:rPr>
              <a:t>Maio 2025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53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AAECFD-5C30-2AE2-AC5B-EF10A043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3">
            <a:extLst>
              <a:ext uri="{FF2B5EF4-FFF2-40B4-BE49-F238E27FC236}">
                <a16:creationId xmlns:a16="http://schemas.microsoft.com/office/drawing/2014/main" id="{C7DA94E2-515A-DD32-27BD-18895E2255EE}"/>
              </a:ext>
            </a:extLst>
          </p:cNvPr>
          <p:cNvSpPr txBox="1">
            <a:spLocks/>
          </p:cNvSpPr>
          <p:nvPr/>
        </p:nvSpPr>
        <p:spPr>
          <a:xfrm>
            <a:off x="382679" y="141000"/>
            <a:ext cx="10629973" cy="738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b="1" kern="1200" cap="all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Resolução </a:t>
            </a:r>
            <a:r>
              <a:rPr kumimoji="0" lang="pt-BR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cnas</a:t>
            </a:r>
            <a:r>
              <a:rPr kumimoji="0" lang="pt-BR" sz="4000" b="1" i="0" u="none" strike="noStrike" kern="1200" cap="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117/2023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77F725-204F-720E-78C5-B66CF385356D}"/>
              </a:ext>
            </a:extLst>
          </p:cNvPr>
          <p:cNvSpPr txBox="1"/>
          <p:nvPr/>
        </p:nvSpPr>
        <p:spPr>
          <a:xfrm>
            <a:off x="700044" y="668740"/>
            <a:ext cx="1111328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endParaRPr lang="pt-BR" dirty="0">
              <a:solidFill>
                <a:srgbClr val="162937"/>
              </a:solidFill>
              <a:latin typeface="rawline"/>
            </a:endParaRPr>
          </a:p>
          <a:p>
            <a:pPr algn="just">
              <a:spcAft>
                <a:spcPts val="750"/>
              </a:spcAft>
            </a:pP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Art. 6º Cabe à Secretaria Nacional de Assistência Social (SNAS) elaborar normativos e orientações técnicas do Programa Primeira Infância no SUAS/Criança Feliz:</a:t>
            </a:r>
          </a:p>
          <a:p>
            <a:pPr algn="just">
              <a:spcAft>
                <a:spcPts val="750"/>
              </a:spcAft>
            </a:pP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I - propor a atualização da Tipificação Nacional dos Serviços </a:t>
            </a:r>
            <a:r>
              <a:rPr lang="pt-BR" b="0" i="0" dirty="0" err="1">
                <a:solidFill>
                  <a:srgbClr val="162937"/>
                </a:solidFill>
                <a:effectLst/>
                <a:latin typeface="rawline"/>
              </a:rPr>
              <a:t>Sociassistenciais</a:t>
            </a: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 para o Serviço de Proteção Básica e Cuidado no Domicílio às crianças, gestantes, pessoas com deficiência e idosas;</a:t>
            </a:r>
          </a:p>
          <a:p>
            <a:pPr algn="just">
              <a:spcAft>
                <a:spcPts val="750"/>
              </a:spcAft>
            </a:pPr>
            <a:endParaRPr lang="pt-BR" b="0" i="0" dirty="0">
              <a:solidFill>
                <a:srgbClr val="162937"/>
              </a:solidFill>
              <a:effectLst/>
              <a:latin typeface="rawline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02EE3E-92B4-5384-0B40-07BF8F20E9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2051FE8-908A-4919-9ED6-4E30B355F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525199"/>
              </p:ext>
            </p:extLst>
          </p:nvPr>
        </p:nvGraphicFramePr>
        <p:xfrm>
          <a:off x="1973095" y="2769149"/>
          <a:ext cx="8567181" cy="3252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869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67B896-7258-B90F-3A86-6214AF4B7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E04CBE3-3E18-C800-2801-A0652F291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11" name="Google Shape;216;p29">
            <a:extLst>
              <a:ext uri="{FF2B5EF4-FFF2-40B4-BE49-F238E27FC236}">
                <a16:creationId xmlns:a16="http://schemas.microsoft.com/office/drawing/2014/main" id="{767ED664-80C3-77F8-B837-05A7E4A846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411" y="193874"/>
            <a:ext cx="10779601" cy="84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Aft>
                <a:spcPts val="0"/>
              </a:spcAft>
              <a:buClr>
                <a:schemeClr val="dk1"/>
              </a:buClr>
              <a:buSzPts val="3600"/>
              <a:defRPr/>
            </a:pPr>
            <a:r>
              <a:rPr lang="pt-BR" sz="40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Poppins Light"/>
              </a:rPr>
              <a:t>ATUALIZAÇÃO DA TIPIFICAÇÃO</a:t>
            </a:r>
            <a:endParaRPr sz="4000" b="1" cap="all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Google Shape;217;p29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003EC127-A9C0-E19C-9391-26132A4837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18562"/>
            <a:ext cx="12192000" cy="4020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84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FBE76A-26B3-B3A8-4145-3595968FB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A629FC0-DC8D-2DDE-F3C8-62A8FCD5CDE7}"/>
              </a:ext>
            </a:extLst>
          </p:cNvPr>
          <p:cNvSpPr txBox="1"/>
          <p:nvPr/>
        </p:nvSpPr>
        <p:spPr>
          <a:xfrm>
            <a:off x="641684" y="1524000"/>
            <a:ext cx="10908631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II- adequar a periodicidade para, no mínimo, duas visitas por mês ao público atendido pelo Programa;</a:t>
            </a:r>
          </a:p>
          <a:p>
            <a:pPr algn="just">
              <a:spcAft>
                <a:spcPts val="750"/>
              </a:spcAft>
            </a:pP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III - adequar as diretrizes das visitas domiciliares às atribuições e processos do trabalho social com famílias do Serviço de Proteção Social Básica no Domicílio;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36CDE078-83DD-76F1-3598-DD240C9A2A64}"/>
              </a:ext>
            </a:extLst>
          </p:cNvPr>
          <p:cNvSpPr txBox="1">
            <a:spLocks/>
          </p:cNvSpPr>
          <p:nvPr/>
        </p:nvSpPr>
        <p:spPr>
          <a:xfrm>
            <a:off x="382679" y="141000"/>
            <a:ext cx="10629973" cy="738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b="1" kern="1200" cap="all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Resolução </a:t>
            </a:r>
            <a:r>
              <a:rPr kumimoji="0" lang="pt-BR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cnas</a:t>
            </a:r>
            <a:r>
              <a:rPr kumimoji="0" lang="pt-BR" sz="4000" b="1" i="0" u="none" strike="noStrike" kern="1200" cap="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117/2023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Art. 6º</a:t>
            </a:r>
            <a:endParaRPr kumimoji="0" lang="pt-BR" sz="2800" b="1" i="0" u="none" strike="noStrike" kern="1200" cap="all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06D5C13-5ADE-1904-3282-5E565A113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008975"/>
              </p:ext>
            </p:extLst>
          </p:nvPr>
        </p:nvGraphicFramePr>
        <p:xfrm>
          <a:off x="799799" y="2800428"/>
          <a:ext cx="7053015" cy="373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0C7F000A-0932-707B-AC79-364A303B81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1AB59BC-4C49-E540-7705-3F48BD0B5C42}"/>
              </a:ext>
            </a:extLst>
          </p:cNvPr>
          <p:cNvSpPr txBox="1"/>
          <p:nvPr/>
        </p:nvSpPr>
        <p:spPr>
          <a:xfrm>
            <a:off x="209670" y="95427"/>
            <a:ext cx="110692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Abordagem para a revisão metodológica e incorporação dos elementos do Serviço de Proteção Social Básica no Domicílio nas visitas domiciliares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3A9FE0-DC89-1A03-B5FD-EDCAF8691D64}"/>
              </a:ext>
            </a:extLst>
          </p:cNvPr>
          <p:cNvSpPr txBox="1"/>
          <p:nvPr/>
        </p:nvSpPr>
        <p:spPr>
          <a:xfrm>
            <a:off x="707587" y="1951900"/>
            <a:ext cx="10515600" cy="3152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lvl="1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>
              <a:ea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251FFF-D265-F57C-8C54-E7FB528F56A7}"/>
              </a:ext>
            </a:extLst>
          </p:cNvPr>
          <p:cNvSpPr txBox="1"/>
          <p:nvPr/>
        </p:nvSpPr>
        <p:spPr>
          <a:xfrm>
            <a:off x="29322" y="1278895"/>
            <a:ext cx="11957725" cy="13460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latin typeface="Calibri Light"/>
                <a:ea typeface="Calibri Light"/>
                <a:cs typeface="Calibri Light"/>
              </a:rPr>
              <a:t>A revisão metodológica consistirá no aprimoramento da metodologia do PI-SUAS/CF fundamentado no alinhamento deste com os referidos eixos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:</a:t>
            </a:r>
            <a:endParaRPr lang="pt-BR" dirty="0">
              <a:latin typeface="Calibri Light"/>
              <a:ea typeface="Calibri Light"/>
              <a:cs typeface="Calibri Light"/>
            </a:endParaRPr>
          </a:p>
          <a:p>
            <a:pPr marL="28575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 Light"/>
              <a:ea typeface="Calibri Light"/>
              <a:cs typeface="Calibri Light"/>
            </a:endParaRPr>
          </a:p>
          <a:p>
            <a:pPr marL="57150" algn="just">
              <a:lnSpc>
                <a:spcPct val="90000"/>
              </a:lnSpc>
              <a:spcBef>
                <a:spcPts val="1000"/>
              </a:spcBef>
            </a:pPr>
            <a:endParaRPr lang="en-US" dirty="0">
              <a:latin typeface="Calibri Light"/>
              <a:ea typeface="Calibri Light"/>
              <a:cs typeface="Calibri Light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92A89D1-96C9-2E5D-18DC-1FE5C5648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30192"/>
              </p:ext>
            </p:extLst>
          </p:nvPr>
        </p:nvGraphicFramePr>
        <p:xfrm>
          <a:off x="178676" y="1889735"/>
          <a:ext cx="11808371" cy="48608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19497">
                  <a:extLst>
                    <a:ext uri="{9D8B030D-6E8A-4147-A177-3AD203B41FA5}">
                      <a16:colId xmlns:a16="http://schemas.microsoft.com/office/drawing/2014/main" val="1426733750"/>
                    </a:ext>
                  </a:extLst>
                </a:gridCol>
                <a:gridCol w="9088874">
                  <a:extLst>
                    <a:ext uri="{9D8B030D-6E8A-4147-A177-3AD203B41FA5}">
                      <a16:colId xmlns:a16="http://schemas.microsoft.com/office/drawing/2014/main" val="1353638253"/>
                    </a:ext>
                  </a:extLst>
                </a:gridCol>
              </a:tblGrid>
              <a:tr h="40160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dirty="0">
                          <a:latin typeface="Calibri Light"/>
                        </a:rPr>
                        <a:t>Eixos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>
                          <a:latin typeface="Calibri Light"/>
                        </a:rPr>
                        <a:t>Objetivo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786222"/>
                  </a:ext>
                </a:extLst>
              </a:tr>
              <a:tr h="148641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i="0" u="none" strike="noStrike" baseline="0" noProof="0" dirty="0">
                          <a:solidFill>
                            <a:schemeClr val="tx1"/>
                          </a:solidFill>
                          <a:latin typeface="Calibri Light"/>
                        </a:rPr>
                        <a:t>Eixo I – </a:t>
                      </a:r>
                      <a:endParaRPr lang="en-US" sz="1800" b="1" i="0" u="none" strike="noStrike" baseline="0" noProof="0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Proteção Social no Domicílio</a:t>
                      </a:r>
                      <a:endParaRPr lang="pt-BR" sz="1800" dirty="0">
                        <a:latin typeface="Calibri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buFont typeface="Calibri"/>
                        <a:buChar char="-"/>
                      </a:pP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Fortalecimento da acolhida no domicílio;</a:t>
                      </a:r>
                      <a:endParaRPr lang="pt-BR" sz="1800" dirty="0">
                        <a:latin typeface="Calibri Light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Calibri"/>
                        <a:buChar char="-"/>
                      </a:pP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Implementação/adaptação do Plano de Desenvolvimento do Usuário (PDU);</a:t>
                      </a:r>
                      <a:endParaRPr lang="pt-BR" sz="1800" dirty="0">
                        <a:latin typeface="Calibri Light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Calibri"/>
                        <a:buChar char="-"/>
                      </a:pP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Consolidação da visita domiciliar como instrumento estratégico para orientação e suporte profissional aos cuidados no domicílio, bem como para o fortalecimento da interação familiar;</a:t>
                      </a:r>
                      <a:endParaRPr lang="pt-BR" sz="1800" dirty="0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30204"/>
                  </a:ext>
                </a:extLst>
              </a:tr>
              <a:tr h="12077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Eixo II – Território Protetivo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buFont typeface="Calibri"/>
                        <a:buChar char="-"/>
                      </a:pP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Reforçar a importância do entendimento e construção do território como lugar de proteção social, a partir do reconhecimento de suas potencialidades, heterogeneidades e diferentes dinâmicas, bem como na necessidade de fortalecer o papel do CRAS como a principal referência na articulação e mobilização nos territórios;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44119"/>
                  </a:ext>
                </a:extLst>
              </a:tr>
              <a:tr h="17651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Eixo III - Trabalho em Rede</a:t>
                      </a:r>
                      <a:endParaRPr lang="pt-BR" sz="1800">
                        <a:latin typeface="Calibri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buFont typeface="Calibri"/>
                        <a:buChar char="-"/>
                      </a:pP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Integração dos serviços, programas, projetos e benefícios socioassistenciais se constitui como pressuposto para a integralidade da proteção social da assistência social;</a:t>
                      </a:r>
                      <a:endParaRPr lang="pt-BR" sz="1800" dirty="0">
                        <a:latin typeface="Calibri Light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Calibri"/>
                        <a:buChar char="-"/>
                      </a:pP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Articulação com as demais políticas públicas como estratégia de efetivação de direitos;</a:t>
                      </a:r>
                      <a:endParaRPr lang="pt-BR" sz="1800" dirty="0">
                        <a:latin typeface="Calibri Light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Calibri"/>
                        <a:buChar char="-"/>
                      </a:pP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A revisão metodológica abordará – especialmente no Guia de Visitas e no processo de supervisão e formação das equipes – questões relativas à </a:t>
                      </a:r>
                      <a:r>
                        <a:rPr lang="pt-BR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 Light"/>
                        </a:rPr>
                        <a:t>intrasetorialidade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latin typeface="Calibri Light"/>
                        </a:rPr>
                        <a:t> e intersetorialidade nas visitas domiciliares. </a:t>
                      </a:r>
                      <a:endParaRPr lang="pt-BR" sz="1800" dirty="0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34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83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984AA-7119-2B22-A851-0B3CDDABB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54958CB-92E5-C3DD-33B5-90B094629B8B}"/>
              </a:ext>
            </a:extLst>
          </p:cNvPr>
          <p:cNvSpPr txBox="1"/>
          <p:nvPr/>
        </p:nvSpPr>
        <p:spPr>
          <a:xfrm>
            <a:off x="641684" y="1411706"/>
            <a:ext cx="10908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IV - elaborar o Protocolo para oferta de Cuidados à Primeira Infância em conjunto com o Ministério da Saúde e Ministério da Educação;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AEC6DA8-A723-C182-9117-778C7007E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16118"/>
              </p:ext>
            </p:extLst>
          </p:nvPr>
        </p:nvGraphicFramePr>
        <p:xfrm>
          <a:off x="618435" y="2627731"/>
          <a:ext cx="11573565" cy="21551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73565">
                  <a:extLst>
                    <a:ext uri="{9D8B030D-6E8A-4147-A177-3AD203B41FA5}">
                      <a16:colId xmlns:a16="http://schemas.microsoft.com/office/drawing/2014/main" val="4214168385"/>
                    </a:ext>
                  </a:extLst>
                </a:gridCol>
              </a:tblGrid>
              <a:tr h="7517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AutoNum type="arabicPeriod"/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</a:rPr>
                        <a:t>Elaborado minuta de </a:t>
                      </a: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Instrução Operacional Conjunta entre a Secretaria Nacional de Assistência Social (SNAS) e Secretaria Nacional de Atenção Primária em Saúde (SAPS)</a:t>
                      </a:r>
                      <a:r>
                        <a:rPr lang="pt-BR" sz="1800" b="0" dirty="0">
                          <a:solidFill>
                            <a:srgbClr val="000000"/>
                          </a:solidFill>
                        </a:rPr>
                        <a:t>. 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255236"/>
                  </a:ext>
                </a:extLst>
              </a:tr>
              <a:tr h="11019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OBJETIVO: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Orientações acerca da atuação do Sistema Único de Saúde (SUS) em articulação com o Sistema Único de Assistência Social (SUAS) para a Proteção Social e Desenvolvimento Integral na Primeira Infância no âmbito da Atenção Primária à Saúde e Proteção Social Básica.</a:t>
                      </a:r>
                      <a:endParaRPr lang="pt-B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32982"/>
                  </a:ext>
                </a:extLst>
              </a:tr>
            </a:tbl>
          </a:graphicData>
        </a:graphic>
      </p:graphicFrame>
      <p:sp>
        <p:nvSpPr>
          <p:cNvPr id="3" name="Título 3">
            <a:extLst>
              <a:ext uri="{FF2B5EF4-FFF2-40B4-BE49-F238E27FC236}">
                <a16:creationId xmlns:a16="http://schemas.microsoft.com/office/drawing/2014/main" id="{D22374D3-C6D3-E898-C409-DAF0A6B1E971}"/>
              </a:ext>
            </a:extLst>
          </p:cNvPr>
          <p:cNvSpPr txBox="1">
            <a:spLocks/>
          </p:cNvSpPr>
          <p:nvPr/>
        </p:nvSpPr>
        <p:spPr>
          <a:xfrm>
            <a:off x="382679" y="141000"/>
            <a:ext cx="10629973" cy="738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b="1" kern="1200" cap="all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Resolução </a:t>
            </a:r>
            <a:r>
              <a:rPr kumimoji="0" lang="pt-BR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cnas</a:t>
            </a:r>
            <a:r>
              <a:rPr kumimoji="0" lang="pt-BR" sz="4000" b="1" i="0" u="none" strike="noStrike" kern="1200" cap="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117/2023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Art. 6º</a:t>
            </a:r>
            <a:endParaRPr kumimoji="0" lang="pt-BR" sz="2800" b="1" i="0" u="none" strike="noStrike" kern="1200" cap="all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56C0F2-44A5-D298-0FE8-8CCFC3866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64949" y="5862392"/>
            <a:ext cx="3271502" cy="6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87C50-DCD4-049D-B8D6-CADBEA0AE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3">
            <a:extLst>
              <a:ext uri="{FF2B5EF4-FFF2-40B4-BE49-F238E27FC236}">
                <a16:creationId xmlns:a16="http://schemas.microsoft.com/office/drawing/2014/main" id="{C4FE298D-2D08-E4DE-35A0-DBEE8E5C829D}"/>
              </a:ext>
            </a:extLst>
          </p:cNvPr>
          <p:cNvSpPr txBox="1">
            <a:spLocks/>
          </p:cNvSpPr>
          <p:nvPr/>
        </p:nvSpPr>
        <p:spPr>
          <a:xfrm>
            <a:off x="382679" y="141000"/>
            <a:ext cx="10629973" cy="738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4000" b="1" i="0" u="none" strike="noStrike" cap="all" spc="0" normalizeH="0" baseline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dirty="0"/>
              <a:t>Resolução </a:t>
            </a:r>
            <a:r>
              <a:rPr lang="pt-BR" dirty="0" err="1"/>
              <a:t>cnas</a:t>
            </a:r>
            <a:r>
              <a:rPr lang="pt-BR" dirty="0"/>
              <a:t> 117/2023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A5C236-4859-B455-3DD1-E6A5538B45BE}"/>
              </a:ext>
            </a:extLst>
          </p:cNvPr>
          <p:cNvSpPr txBox="1"/>
          <p:nvPr/>
        </p:nvSpPr>
        <p:spPr>
          <a:xfrm>
            <a:off x="700044" y="668740"/>
            <a:ext cx="11113285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endParaRPr lang="pt-BR" dirty="0">
              <a:solidFill>
                <a:srgbClr val="162937"/>
              </a:solidFill>
              <a:latin typeface="rawline"/>
            </a:endParaRPr>
          </a:p>
          <a:p>
            <a:pPr algn="just">
              <a:spcAft>
                <a:spcPts val="750"/>
              </a:spcAft>
            </a:pP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V - adequar a nomenclatura das equipes técnicas, de acordo com a Resolução CNAS nº 17, de 20 de junho de 2011, e Resolução CNAS nº 9, de 15 de abril de 2014, e outras normativas do CNAS sobre a matéria;</a:t>
            </a:r>
          </a:p>
          <a:p>
            <a:pPr algn="just">
              <a:spcAft>
                <a:spcPts val="750"/>
              </a:spcAft>
            </a:pP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VII - adequar o financiamento do Programa às normativas do Sistema Único da Assistência Social (SUAS), garantindo permanência do cofinanciamento aos estados e municípios que aderirem ao Programa; e</a:t>
            </a:r>
          </a:p>
          <a:p>
            <a:pPr algn="just">
              <a:spcAft>
                <a:spcPts val="750"/>
              </a:spcAft>
            </a:pPr>
            <a:endParaRPr lang="pt-BR" b="0" i="0" dirty="0">
              <a:solidFill>
                <a:srgbClr val="162937"/>
              </a:solidFill>
              <a:effectLst/>
              <a:latin typeface="rawline"/>
            </a:endParaRPr>
          </a:p>
          <a:p>
            <a:pPr algn="just">
              <a:spcAft>
                <a:spcPts val="750"/>
              </a:spcAft>
            </a:pPr>
            <a:endParaRPr lang="pt-BR" dirty="0">
              <a:solidFill>
                <a:srgbClr val="162937"/>
              </a:solidFill>
              <a:latin typeface="rawline"/>
            </a:endParaRPr>
          </a:p>
          <a:p>
            <a:pPr algn="just">
              <a:spcAft>
                <a:spcPts val="750"/>
              </a:spcAft>
            </a:pPr>
            <a:endParaRPr lang="pt-BR" b="0" i="0" dirty="0">
              <a:solidFill>
                <a:srgbClr val="162937"/>
              </a:solidFill>
              <a:effectLst/>
              <a:latin typeface="rawline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4FF7C6-894A-B1D2-852C-5028010D86DF}"/>
              </a:ext>
            </a:extLst>
          </p:cNvPr>
          <p:cNvSpPr txBox="1"/>
          <p:nvPr/>
        </p:nvSpPr>
        <p:spPr>
          <a:xfrm>
            <a:off x="7758258" y="3490025"/>
            <a:ext cx="3082879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recurso será transferido para o Bloco da Proteção Social Básica com uma linha orçamentária específica para o SPSBD garantindo o repasse para a modalidade gestantes e crianças de 0 a 6 anos.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7F4954B-685F-A1A8-9965-09B7E4F28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884278"/>
              </p:ext>
            </p:extLst>
          </p:nvPr>
        </p:nvGraphicFramePr>
        <p:xfrm>
          <a:off x="1461154" y="2880057"/>
          <a:ext cx="5018165" cy="397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01C80F91-99A1-CE35-66AB-27E7CDEFFF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712574" y="5854724"/>
            <a:ext cx="3271502" cy="6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2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9" name="Google Shape;250;p34">
            <a:extLst>
              <a:ext uri="{FF2B5EF4-FFF2-40B4-BE49-F238E27FC236}">
                <a16:creationId xmlns:a16="http://schemas.microsoft.com/office/drawing/2014/main" id="{033E81F8-6A24-E552-35B4-E36B20E971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6732" y="355406"/>
            <a:ext cx="10852637" cy="78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defRPr/>
            </a:pPr>
            <a:r>
              <a:rPr lang="pt-BR" sz="32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  <a:sym typeface="Poppins Light"/>
              </a:rPr>
              <a:t>Resolução CNAS- Pactuações Específicas </a:t>
            </a:r>
            <a:endParaRPr sz="3200" b="1" cap="all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Google Shape;251;p34">
            <a:extLst>
              <a:ext uri="{FF2B5EF4-FFF2-40B4-BE49-F238E27FC236}">
                <a16:creationId xmlns:a16="http://schemas.microsoft.com/office/drawing/2014/main" id="{C22BF420-6E46-8B62-EB8C-95A62103386F}"/>
              </a:ext>
            </a:extLst>
          </p:cNvPr>
          <p:cNvSpPr txBox="1">
            <a:spLocks/>
          </p:cNvSpPr>
          <p:nvPr/>
        </p:nvSpPr>
        <p:spPr>
          <a:xfrm>
            <a:off x="338328" y="1225297"/>
            <a:ext cx="10852638" cy="40305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/>
              <a:t> </a:t>
            </a:r>
            <a:r>
              <a:rPr lang="pt-BR" sz="1900"/>
              <a:t>Art. 7º O reordenamento do Programa Primeira Infância no SUAS/Criança Feliz se dará </a:t>
            </a:r>
            <a:r>
              <a:rPr lang="pt-BR" sz="1900" b="1"/>
              <a:t>gradativamente, garantindo o orçamento específico </a:t>
            </a:r>
            <a:r>
              <a:rPr lang="pt-BR" sz="1900"/>
              <a:t>aos estados e municípios para a manutenção do atendimento às crianças e gestantes, e considerará as pactuações específicas dos seguintes temas no âmbito da CIT: </a:t>
            </a:r>
            <a:endParaRPr lang="pt-BR"/>
          </a:p>
          <a:p>
            <a:pPr marL="457200" lvl="1" indent="0" algn="just">
              <a:lnSpc>
                <a:spcPct val="130000"/>
              </a:lnSpc>
              <a:buClr>
                <a:schemeClr val="dk1"/>
              </a:buClr>
              <a:buSzPts val="1900"/>
              <a:buFont typeface="Arial" panose="020B0604020202020204" pitchFamily="34" charset="0"/>
              <a:buNone/>
            </a:pPr>
            <a:r>
              <a:rPr lang="pt-BR" sz="1900"/>
              <a:t>I</a:t>
            </a:r>
            <a:r>
              <a:rPr lang="pt-BR" sz="1900" b="1"/>
              <a:t>. metodologia e Educação Permanente; </a:t>
            </a:r>
            <a:endParaRPr lang="pt-BR"/>
          </a:p>
          <a:p>
            <a:pPr marL="457200" lvl="1" indent="0" algn="just">
              <a:lnSpc>
                <a:spcPct val="130000"/>
              </a:lnSpc>
              <a:buClr>
                <a:schemeClr val="dk1"/>
              </a:buClr>
              <a:buSzPts val="1900"/>
              <a:buFont typeface="Arial" panose="020B0604020202020204" pitchFamily="34" charset="0"/>
              <a:buNone/>
            </a:pPr>
            <a:r>
              <a:rPr lang="pt-BR" sz="1900" b="1"/>
              <a:t>II. equipes e metas; </a:t>
            </a:r>
            <a:endParaRPr lang="pt-BR"/>
          </a:p>
          <a:p>
            <a:pPr marL="457200" lvl="1" indent="0" algn="just">
              <a:lnSpc>
                <a:spcPct val="130000"/>
              </a:lnSpc>
              <a:buClr>
                <a:schemeClr val="dk1"/>
              </a:buClr>
              <a:buSzPts val="1900"/>
              <a:buFont typeface="Arial" panose="020B0604020202020204" pitchFamily="34" charset="0"/>
              <a:buNone/>
            </a:pPr>
            <a:r>
              <a:rPr lang="pt-BR" sz="1900" b="1"/>
              <a:t>III. financiamento; </a:t>
            </a:r>
            <a:endParaRPr lang="pt-BR"/>
          </a:p>
          <a:p>
            <a:pPr marL="457200" lvl="1" indent="0" algn="just">
              <a:lnSpc>
                <a:spcPct val="130000"/>
              </a:lnSpc>
              <a:buClr>
                <a:schemeClr val="dk1"/>
              </a:buClr>
              <a:buSzPts val="1900"/>
              <a:buFont typeface="Arial" panose="020B0604020202020204" pitchFamily="34" charset="0"/>
              <a:buNone/>
            </a:pPr>
            <a:r>
              <a:rPr lang="pt-BR" sz="1900" b="1"/>
              <a:t>IV. intra e intersetorialidade; </a:t>
            </a:r>
            <a:endParaRPr lang="pt-BR"/>
          </a:p>
          <a:p>
            <a:pPr marL="457200" lvl="1" indent="0" algn="just">
              <a:lnSpc>
                <a:spcPct val="130000"/>
              </a:lnSpc>
              <a:buClr>
                <a:schemeClr val="dk1"/>
              </a:buClr>
              <a:buSzPts val="1900"/>
              <a:buFont typeface="Arial" panose="020B0604020202020204" pitchFamily="34" charset="0"/>
              <a:buNone/>
            </a:pPr>
            <a:r>
              <a:rPr lang="pt-BR" sz="1900" b="1"/>
              <a:t>V. gestão e governança; </a:t>
            </a:r>
            <a:endParaRPr lang="pt-BR"/>
          </a:p>
          <a:p>
            <a:pPr marL="457200" lvl="1" indent="0" algn="just">
              <a:lnSpc>
                <a:spcPct val="130000"/>
              </a:lnSpc>
              <a:buClr>
                <a:schemeClr val="dk1"/>
              </a:buClr>
              <a:buSzPts val="1900"/>
              <a:buFont typeface="Arial" panose="020B0604020202020204" pitchFamily="34" charset="0"/>
              <a:buNone/>
            </a:pPr>
            <a:r>
              <a:rPr lang="pt-BR" sz="1900" b="1"/>
              <a:t>VI. monitoramento e avaliação. </a:t>
            </a:r>
            <a:endParaRPr lang="pt-BR"/>
          </a:p>
          <a:p>
            <a:pPr marL="0" indent="0" algn="just">
              <a:lnSpc>
                <a:spcPct val="13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pt-BR" sz="18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indent="0">
              <a:lnSpc>
                <a:spcPct val="13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pt-BR" sz="18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indent="0">
              <a:lnSpc>
                <a:spcPct val="13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pt-BR" sz="18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843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5571" r="24945" b="12490"/>
          <a:stretch/>
        </p:blipFill>
        <p:spPr>
          <a:xfrm>
            <a:off x="9578566" y="4643547"/>
            <a:ext cx="2371998" cy="15979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AB8D3C0-AE50-86D9-1BA7-F8055F0E2B42}"/>
              </a:ext>
            </a:extLst>
          </p:cNvPr>
          <p:cNvSpPr txBox="1"/>
          <p:nvPr/>
        </p:nvSpPr>
        <p:spPr>
          <a:xfrm>
            <a:off x="3318166" y="2664024"/>
            <a:ext cx="610416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dpsb.cgpi@mds.gov.br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200" dirty="0">
              <a:solidFill>
                <a:schemeClr val="bg1"/>
              </a:solidFill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Obrigado pela atenção!!!</a:t>
            </a: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Gadugi" panose="020B0502040204020203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Departamento de Proteção Social Básica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Secretaria Nacional de 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240493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 descr="Interface gráfica do usuário, Tex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r="-2" b="4824"/>
          <a:stretch/>
        </p:blipFill>
        <p:spPr>
          <a:xfrm>
            <a:off x="-628073" y="-1"/>
            <a:ext cx="6553393" cy="7224665"/>
          </a:xfrm>
          <a:custGeom>
            <a:avLst/>
            <a:gdLst/>
            <a:ahLst/>
            <a:cxnLst/>
            <a:rect l="l" t="t" r="r" b="b"/>
            <a:pathLst>
              <a:path w="7128913" h="6853457" extrusionOk="0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5" name="Google Shape;155;p22" descr="Pessoas sentadas em cadeiras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5320" y="1208924"/>
            <a:ext cx="5758681" cy="365094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>
            <a:off x="5994400" y="5197102"/>
            <a:ext cx="6096000" cy="16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0B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pt-BR" sz="20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Poppins Light"/>
              </a:rPr>
              <a:t>Pactuação e Aprovação do Reordenamento</a:t>
            </a:r>
            <a:endParaRPr lang="pt-BR" sz="3600" b="1" cap="all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ea typeface="+mj-ea"/>
              <a:cs typeface="Times New Roman" pitchFamily="18" charset="0"/>
              <a:sym typeface="Poppins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Abadi" panose="020B0604020202020204" pitchFamily="34" charset="0"/>
                <a:ea typeface="+mj-ea"/>
                <a:cs typeface="+mj-cs"/>
              </a:rPr>
              <a:t>Resolução CIT nº 4, 28 de agosto de 2023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pt-BR" sz="1800" dirty="0">
              <a:solidFill>
                <a:schemeClr val="bg2">
                  <a:lumMod val="25000"/>
                </a:schemeClr>
              </a:solidFill>
              <a:latin typeface="Abadi" panose="020B06040202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800" dirty="0">
                <a:solidFill>
                  <a:schemeClr val="bg2">
                    <a:lumMod val="25000"/>
                  </a:schemeClr>
                </a:solidFill>
                <a:latin typeface="Abadi" panose="020B0604020202020204" pitchFamily="34" charset="0"/>
                <a:ea typeface="+mj-ea"/>
                <a:cs typeface="+mj-cs"/>
              </a:rPr>
              <a:t>Resolução CNAS/MDS nº 117, 30 de agosto de 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7" r="44859"/>
          <a:stretch/>
        </p:blipFill>
        <p:spPr>
          <a:xfrm>
            <a:off x="10822466" y="-5404"/>
            <a:ext cx="1397479" cy="686880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23990" y="710051"/>
            <a:ext cx="10708255" cy="620458"/>
          </a:xfrm>
        </p:spPr>
        <p:txBody>
          <a:bodyPr>
            <a:noAutofit/>
          </a:bodyPr>
          <a:lstStyle/>
          <a:p>
            <a:pPr algn="l"/>
            <a:r>
              <a:rPr lang="pt-BR" sz="36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CÂMARA TÉCNICA DO PROGRAMA CRIANÇA FELIZ/PRIMEIRA INFÂNCIA NO SUAS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3990" y="1430098"/>
            <a:ext cx="9965670" cy="1934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Objetivo: Propor reordenamento do Programa Criança Feliz no Sistema Único de Assistência Social - SUAS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Composição: Colegiado Nacional de Gestores Municipais de Assistência Social –CONGEMAS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Fórum Nacional de Secretários Estaduais de Assistência Social – FONSEAS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Ministério do Desenvolvimento e Assistência Social, Família e Combate à Fome – MDS.</a:t>
            </a:r>
          </a:p>
          <a:p>
            <a:pPr marL="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8AE0AF-A59E-A383-5390-4726DEA51B46}"/>
              </a:ext>
            </a:extLst>
          </p:cNvPr>
          <p:cNvSpPr/>
          <p:nvPr/>
        </p:nvSpPr>
        <p:spPr>
          <a:xfrm>
            <a:off x="0" y="2950236"/>
            <a:ext cx="99656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2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 </a:t>
            </a:r>
          </a:p>
          <a:p>
            <a:pPr marL="114302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Convidados :</a:t>
            </a: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 Secretaria Nacional de Cuidados e Família (SNCF); </a:t>
            </a: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Secretaria de Avaliação, Gestão da Informação e Cadastro Único (SAGICAD);</a:t>
            </a: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Coordenação de Saúde da Criança e Adolescente do Ministério da Saúde;</a:t>
            </a: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Fundação Maria Cecilia Souto Vidigal (FMCSV); </a:t>
            </a: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Fundação Bernard van 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Leer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 (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FBvL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); </a:t>
            </a: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Departamento de Pediatria da USP;</a:t>
            </a: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pPr marL="11430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UNICEF/OPAS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CD097B-1159-291C-5AAC-788A188B48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05" r="8093" b="34565"/>
          <a:stretch/>
        </p:blipFill>
        <p:spPr>
          <a:xfrm>
            <a:off x="7635531" y="6039300"/>
            <a:ext cx="3866788" cy="8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C30BBE3-2482-5605-ECB3-47DD9C0A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02" y="772504"/>
            <a:ext cx="10702405" cy="78345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40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Reordenamento do Primeira Infância no SUAS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9AA6926-DC1B-7974-D161-50C09E0D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33" y="1717289"/>
            <a:ext cx="11136970" cy="40924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800" b="1" dirty="0"/>
              <a:t>RESOLUÇÃO CIT Nº 2, DE 24 DE MARÇO DE 2023. </a:t>
            </a:r>
            <a:r>
              <a:rPr lang="pt-BR" sz="1800" dirty="0"/>
              <a:t>Institui a Câmara Técnica da Primeira Infância no Sistema Único de Assistência Social (SUAS) no âmbito da Comissão </a:t>
            </a:r>
            <a:r>
              <a:rPr lang="pt-BR" sz="1800" dirty="0" err="1"/>
              <a:t>Intergestores</a:t>
            </a:r>
            <a:r>
              <a:rPr lang="pt-BR" sz="1800" dirty="0"/>
              <a:t> Tripartite (CIT) do SUAS.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800" b="1" dirty="0"/>
              <a:t>RESOLUÇÃO Nº 4, de 30 de agosto de 2023, da Comissão </a:t>
            </a:r>
            <a:r>
              <a:rPr lang="pt-BR" sz="1800" b="1" dirty="0" err="1"/>
              <a:t>Intergestores</a:t>
            </a:r>
            <a:r>
              <a:rPr lang="pt-BR" sz="1800" b="1" dirty="0"/>
              <a:t> Tripartite (CIT). </a:t>
            </a:r>
            <a:r>
              <a:rPr lang="pt-BR" sz="1800" dirty="0"/>
              <a:t>Pactua o reordenamento das ações de Assistência Social do Programa Criança Feliz, em consonância com o Programa Primeira Infância no SUAS, de que tratam as Resoluções CNAS nº 19, de 2016, e nº 29, de 2021, conforme proposto pela Câmara Técnica da Primeira Infância no Sistema Único de Assistência Social (SUAS).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800" b="1" dirty="0"/>
              <a:t>RESOLUÇÃO CNAS/MDS Nº 117, de 28 de agosto de 2023. </a:t>
            </a:r>
            <a:r>
              <a:rPr lang="pt-BR" sz="1800" dirty="0"/>
              <a:t>Aprova o reordenamento das ações de Assistência Social do Programa Criança Feliz, em consonância com o Programa Primeira Infância no Sistema Único da Assistência Social (SUAS).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800" b="1" dirty="0"/>
              <a:t>RESOLUÇÃO CIT Nº 11, DE 13 DE MARÇO DE 2024. </a:t>
            </a:r>
            <a:r>
              <a:rPr lang="pt-BR" sz="1800" dirty="0"/>
              <a:t>Atualiza a composição dos membros e prorroga a Câmara Técnica da Primeira Infância no Sistema Único de Assistência Social (SUAS) no âmbito da Comissão </a:t>
            </a:r>
            <a:r>
              <a:rPr lang="pt-BR" sz="1800" dirty="0" err="1"/>
              <a:t>Intergestores</a:t>
            </a:r>
            <a:r>
              <a:rPr lang="pt-BR" sz="1800" dirty="0"/>
              <a:t> Tripartite (CIT) do SUAS por mais 365 dias. </a:t>
            </a:r>
            <a:endParaRPr lang="pt-BR" sz="1800" b="1" dirty="0"/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pt-BR" sz="1800" dirty="0"/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pt-BR" sz="1800" b="1" dirty="0"/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pt-BR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pt-BR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pt-BR" sz="1800" dirty="0"/>
          </a:p>
          <a:p>
            <a:pPr marL="0" indent="0" algn="just">
              <a:lnSpc>
                <a:spcPct val="130000"/>
              </a:lnSpc>
              <a:buNone/>
            </a:pPr>
            <a:endParaRPr lang="pt-BR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pt-BR" sz="18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8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F1538-B3D9-2F25-FB1A-6891C3BC8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E370755-9606-F67B-9DE2-653071736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E4ED11E-97BE-7569-CC15-DA3C1E55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73" y="1004516"/>
            <a:ext cx="10447151" cy="783451"/>
          </a:xfrm>
        </p:spPr>
        <p:txBody>
          <a:bodyPr>
            <a:noAutofit/>
          </a:bodyPr>
          <a:lstStyle/>
          <a:p>
            <a:pPr algn="ctr"/>
            <a:r>
              <a:rPr lang="pt-BR" sz="36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RESOLUÇÃO CNAS/MDS Nº 117, DE 28 DE AGOSTO DE 2023</a:t>
            </a:r>
            <a:br>
              <a:rPr lang="pt-BR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pt-BR" sz="4000" b="1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6B79D8C-5F96-C386-7E76-F4FBC6EA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70" y="2609076"/>
            <a:ext cx="10515600" cy="1272417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b="0" i="0" dirty="0">
                <a:solidFill>
                  <a:srgbClr val="162937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Parágrafo único. Para fins de reordenamento, considera-se a nomenclatura "</a:t>
            </a:r>
            <a:r>
              <a:rPr lang="pt-BR" sz="2800" b="1" i="0" dirty="0">
                <a:solidFill>
                  <a:srgbClr val="0070C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Programa Primeira Infância no SUAS/Criança Feliz".</a:t>
            </a:r>
            <a:endParaRPr lang="pt-BR" b="1" dirty="0">
              <a:solidFill>
                <a:srgbClr val="0070C0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9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CAD6A0B-AA9F-8452-421F-4862A5EB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56" y="208197"/>
            <a:ext cx="10866491" cy="78345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 QUE CONSISTE O REORDENAMENTO?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0D4E52-3A2D-3EF4-5E9C-C03E8369A2DD}"/>
              </a:ext>
            </a:extLst>
          </p:cNvPr>
          <p:cNvSpPr txBox="1"/>
          <p:nvPr/>
        </p:nvSpPr>
        <p:spPr>
          <a:xfrm>
            <a:off x="293650" y="991648"/>
            <a:ext cx="11275994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rawline"/>
                <a:cs typeface="Poppins Light" panose="00000400000000000000" pitchFamily="2" charset="0"/>
              </a:rPr>
              <a:t>Reordenar  as visitas domiciliares do Programa Criança Feliz para o Serviço de Proteção Social Básica no Domicílio para Crianças de 00 a 06 anos e gestantes;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rawline"/>
                <a:cs typeface="Poppins Light" panose="00000400000000000000" pitchFamily="2" charset="0"/>
              </a:rPr>
              <a:t>Reordenar e </a:t>
            </a:r>
            <a:r>
              <a:rPr lang="pt-BR" b="1" dirty="0">
                <a:latin typeface="rawline"/>
                <a:cs typeface="Poppins Light" panose="00000400000000000000" pitchFamily="2" charset="0"/>
              </a:rPr>
              <a:t>aprimorar a metodologia das visitas domiciliares </a:t>
            </a:r>
            <a:r>
              <a:rPr lang="pt-BR" dirty="0">
                <a:latin typeface="rawline"/>
                <a:cs typeface="Poppins Light" panose="00000400000000000000" pitchFamily="2" charset="0"/>
              </a:rPr>
              <a:t>como parte das ações/atividade do Serviço de Proteção Social Básica no Domicílio para crianças de 00 a 06 anos e gestantes, com identificação dos parâmetros socioassistenciais </a:t>
            </a:r>
            <a:r>
              <a:rPr lang="pt-BR" b="1" dirty="0">
                <a:latin typeface="rawline"/>
                <a:cs typeface="Poppins Light" panose="00000400000000000000" pitchFamily="2" charset="0"/>
              </a:rPr>
              <a:t>e desenvolvimento de atividades coletivas;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rawline"/>
                <a:cs typeface="Poppins Light" panose="00000400000000000000" pitchFamily="2" charset="0"/>
              </a:rPr>
              <a:t>Integrar as ações no âmbito do SUAS</a:t>
            </a:r>
            <a:r>
              <a:rPr lang="pt-BR" dirty="0">
                <a:latin typeface="rawline"/>
                <a:cs typeface="Poppins Light" panose="00000400000000000000" pitchFamily="2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rawline"/>
                <a:cs typeface="Poppins Light" panose="00000400000000000000" pitchFamily="2" charset="0"/>
              </a:rPr>
              <a:t>Elaboração de protocolos </a:t>
            </a:r>
            <a:r>
              <a:rPr lang="pt-BR" dirty="0">
                <a:latin typeface="rawline"/>
                <a:cs typeface="Poppins Light" panose="00000400000000000000" pitchFamily="2" charset="0"/>
              </a:rPr>
              <a:t>com áreas temáticas para implementação da intersetorialidade (protocolo SUS/SUAS);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rawline"/>
                <a:cs typeface="Poppins Light" panose="00000400000000000000" pitchFamily="2" charset="0"/>
              </a:rPr>
              <a:t>Instituir o Comitê Nacional de Qualidade Metodológica, cujas atribuições serão definidas no âmbito da Câmara Técnica da Primeira Infância e pactuadas  na Comissão Intergestores Tripartite (CIT).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30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BF40A-184A-881C-5B94-DF3578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3;p27">
            <a:extLst>
              <a:ext uri="{FF2B5EF4-FFF2-40B4-BE49-F238E27FC236}">
                <a16:creationId xmlns:a16="http://schemas.microsoft.com/office/drawing/2014/main" id="{D5506132-081B-0D21-04CD-B3DEAC292D17}"/>
              </a:ext>
            </a:extLst>
          </p:cNvPr>
          <p:cNvSpPr txBox="1"/>
          <p:nvPr/>
        </p:nvSpPr>
        <p:spPr>
          <a:xfrm>
            <a:off x="1" y="304192"/>
            <a:ext cx="12191999" cy="590891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algn="ctr">
              <a:lnSpc>
                <a:spcPct val="90000"/>
              </a:lnSpc>
              <a:spcBef>
                <a:spcPct val="0"/>
              </a:spcBef>
              <a:buClr>
                <a:schemeClr val="dk1"/>
              </a:buClr>
              <a:buSzPts val="3600"/>
              <a:defRPr/>
            </a:pPr>
            <a:r>
              <a:rPr lang="pt-BR" sz="3600" b="1" cap="all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APROVAÇÃO DA RESOLUÇÃO NA CIT E CNAS - 2023</a:t>
            </a:r>
            <a:endParaRPr sz="3600" b="1" cap="all" dirty="0">
              <a:solidFill>
                <a:srgbClr val="5B9BD5">
                  <a:lumMod val="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Google Shape;194;p27">
            <a:extLst>
              <a:ext uri="{FF2B5EF4-FFF2-40B4-BE49-F238E27FC236}">
                <a16:creationId xmlns:a16="http://schemas.microsoft.com/office/drawing/2014/main" id="{9B974C1C-7007-B99D-418B-48E792F7E86F}"/>
              </a:ext>
            </a:extLst>
          </p:cNvPr>
          <p:cNvSpPr txBox="1"/>
          <p:nvPr/>
        </p:nvSpPr>
        <p:spPr>
          <a:xfrm>
            <a:off x="799291" y="1152838"/>
            <a:ext cx="3180945" cy="87716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pt-BR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Art.1º </a:t>
            </a: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Nomenclatura:  Programa Primeira Infância no SUAS/Criança Feliz</a:t>
            </a:r>
            <a:endParaRPr/>
          </a:p>
        </p:txBody>
      </p:sp>
      <p:sp>
        <p:nvSpPr>
          <p:cNvPr id="11" name="Google Shape;195;p27">
            <a:extLst>
              <a:ext uri="{FF2B5EF4-FFF2-40B4-BE49-F238E27FC236}">
                <a16:creationId xmlns:a16="http://schemas.microsoft.com/office/drawing/2014/main" id="{A12C69BE-3A6D-7CDC-9D92-1A60269073DA}"/>
              </a:ext>
            </a:extLst>
          </p:cNvPr>
          <p:cNvSpPr txBox="1"/>
          <p:nvPr/>
        </p:nvSpPr>
        <p:spPr>
          <a:xfrm>
            <a:off x="4062919" y="1152838"/>
            <a:ext cx="4066163" cy="87716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pt-BR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2º </a:t>
            </a: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Princípios para reformulação e implementação: diretrizes do Marco Legal da Primeira Infância.</a:t>
            </a:r>
            <a:endParaRPr/>
          </a:p>
        </p:txBody>
      </p:sp>
      <p:sp>
        <p:nvSpPr>
          <p:cNvPr id="12" name="Google Shape;196;p27">
            <a:extLst>
              <a:ext uri="{FF2B5EF4-FFF2-40B4-BE49-F238E27FC236}">
                <a16:creationId xmlns:a16="http://schemas.microsoft.com/office/drawing/2014/main" id="{94800757-391D-11C1-F3AB-7E96063B0D6A}"/>
              </a:ext>
            </a:extLst>
          </p:cNvPr>
          <p:cNvSpPr txBox="1"/>
          <p:nvPr/>
        </p:nvSpPr>
        <p:spPr>
          <a:xfrm>
            <a:off x="8211765" y="1151281"/>
            <a:ext cx="3180945" cy="87716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pt-BR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3º </a:t>
            </a: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Objetivos do reordenamento para Visitas Domiciliares.</a:t>
            </a:r>
            <a:endParaRPr/>
          </a:p>
        </p:txBody>
      </p:sp>
      <p:sp>
        <p:nvSpPr>
          <p:cNvPr id="13" name="Google Shape;197;p27">
            <a:extLst>
              <a:ext uri="{FF2B5EF4-FFF2-40B4-BE49-F238E27FC236}">
                <a16:creationId xmlns:a16="http://schemas.microsoft.com/office/drawing/2014/main" id="{24B3D798-E540-EAF1-3A06-51EA70D975AF}"/>
              </a:ext>
            </a:extLst>
          </p:cNvPr>
          <p:cNvSpPr txBox="1"/>
          <p:nvPr/>
        </p:nvSpPr>
        <p:spPr>
          <a:xfrm>
            <a:off x="799291" y="2216338"/>
            <a:ext cx="3180944" cy="87716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pt-B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4º </a:t>
            </a:r>
            <a:r>
              <a:rPr lang="pt-BR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Objetivos do reordenamento para as ações intersetoriais.</a:t>
            </a:r>
            <a:endParaRPr dirty="0"/>
          </a:p>
        </p:txBody>
      </p:sp>
      <p:sp>
        <p:nvSpPr>
          <p:cNvPr id="14" name="Google Shape;198;p27">
            <a:extLst>
              <a:ext uri="{FF2B5EF4-FFF2-40B4-BE49-F238E27FC236}">
                <a16:creationId xmlns:a16="http://schemas.microsoft.com/office/drawing/2014/main" id="{0D665207-DB93-4E01-E377-3E72B8B37F16}"/>
              </a:ext>
            </a:extLst>
          </p:cNvPr>
          <p:cNvSpPr txBox="1"/>
          <p:nvPr/>
        </p:nvSpPr>
        <p:spPr>
          <a:xfrm>
            <a:off x="4062919" y="2216338"/>
            <a:ext cx="4066163" cy="87716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pt-BR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5º </a:t>
            </a: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Atualização do público prioritário: gestantes e crianças de 0 a 72 meses.</a:t>
            </a:r>
            <a:endParaRPr/>
          </a:p>
        </p:txBody>
      </p:sp>
      <p:sp>
        <p:nvSpPr>
          <p:cNvPr id="15" name="Google Shape;199;p27">
            <a:extLst>
              <a:ext uri="{FF2B5EF4-FFF2-40B4-BE49-F238E27FC236}">
                <a16:creationId xmlns:a16="http://schemas.microsoft.com/office/drawing/2014/main" id="{C5E23D85-D840-CF3B-D736-52F5A4E4C2A0}"/>
              </a:ext>
            </a:extLst>
          </p:cNvPr>
          <p:cNvSpPr txBox="1"/>
          <p:nvPr/>
        </p:nvSpPr>
        <p:spPr>
          <a:xfrm>
            <a:off x="8211765" y="2193373"/>
            <a:ext cx="3180945" cy="87716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pt-BR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6º </a:t>
            </a: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Atualização normativa e orientações técnicas.</a:t>
            </a:r>
            <a:endParaRPr/>
          </a:p>
        </p:txBody>
      </p:sp>
      <p:sp>
        <p:nvSpPr>
          <p:cNvPr id="16" name="Google Shape;200;p27">
            <a:extLst>
              <a:ext uri="{FF2B5EF4-FFF2-40B4-BE49-F238E27FC236}">
                <a16:creationId xmlns:a16="http://schemas.microsoft.com/office/drawing/2014/main" id="{95B0E1F9-6057-315B-A446-16B6E3023D7E}"/>
              </a:ext>
            </a:extLst>
          </p:cNvPr>
          <p:cNvSpPr txBox="1"/>
          <p:nvPr/>
        </p:nvSpPr>
        <p:spPr>
          <a:xfrm>
            <a:off x="799291" y="3279838"/>
            <a:ext cx="7855612" cy="2708434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7º </a:t>
            </a:r>
            <a:r>
              <a:rPr lang="pt-BR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 reordenamento do Programa Primeira Infância no SUAS/Criança Feliz se dará </a:t>
            </a:r>
            <a:r>
              <a:rPr lang="pt-B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gradativamente</a:t>
            </a:r>
            <a:r>
              <a:rPr lang="pt-BR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garantindo o orçamento específico aos estados e municípios para a manutenção do atendimento às crianças e gestantes, e considerará as pactuações específicas dos seguintes temas no âmbito da Comissão </a:t>
            </a:r>
            <a:r>
              <a:rPr lang="pt-BR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Intergestores</a:t>
            </a:r>
            <a:r>
              <a:rPr lang="pt-BR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Tripartite - CIT: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romanUcPeriod"/>
            </a:pPr>
            <a:r>
              <a:rPr lang="pt-BR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 e Educação Permanente;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romanUcPeriod"/>
            </a:pPr>
            <a:r>
              <a:rPr lang="pt-BR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equipes e metas;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romanUcPeriod"/>
            </a:pPr>
            <a:r>
              <a:rPr lang="pt-BR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financiamento;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romanUcPeriod"/>
            </a:pPr>
            <a:r>
              <a:rPr lang="pt-BR" sz="17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</a:t>
            </a:r>
            <a:r>
              <a:rPr lang="pt-BR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intersetorialidade;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romanUcPeriod"/>
            </a:pPr>
            <a:r>
              <a:rPr lang="pt-BR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e governança;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romanUcPeriod"/>
            </a:pPr>
            <a:r>
              <a:rPr lang="pt-BR" sz="1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e avaliação. </a:t>
            </a:r>
            <a:endParaRPr dirty="0"/>
          </a:p>
        </p:txBody>
      </p:sp>
      <p:sp>
        <p:nvSpPr>
          <p:cNvPr id="17" name="Google Shape;201;p27">
            <a:extLst>
              <a:ext uri="{FF2B5EF4-FFF2-40B4-BE49-F238E27FC236}">
                <a16:creationId xmlns:a16="http://schemas.microsoft.com/office/drawing/2014/main" id="{0E555942-9772-3F5C-12F1-BEF2A5A86892}"/>
              </a:ext>
            </a:extLst>
          </p:cNvPr>
          <p:cNvSpPr txBox="1"/>
          <p:nvPr/>
        </p:nvSpPr>
        <p:spPr>
          <a:xfrm>
            <a:off x="4062919" y="4634055"/>
            <a:ext cx="4412511" cy="1200329"/>
          </a:xfrm>
          <a:prstGeom prst="rect">
            <a:avLst/>
          </a:prstGeom>
          <a:solidFill>
            <a:srgbClr val="1E4E79"/>
          </a:solidFill>
          <a:ln w="28575" cap="rnd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§ 1º </a:t>
            </a: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pactuações inerentes aos temas de que tratam o caput serão efetivadas por meio de cronograma a ser definido pela Câmara Técnica Primeira Infância no SUAS/Criança Feliz.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§ 2º </a:t>
            </a:r>
            <a:r>
              <a:rPr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finalização do reordenamento se dará a partir da conclusão das pactuações dos temas elencados no caput.</a:t>
            </a:r>
            <a:endParaRPr/>
          </a:p>
        </p:txBody>
      </p:sp>
      <p:sp>
        <p:nvSpPr>
          <p:cNvPr id="18" name="Google Shape;202;p27">
            <a:extLst>
              <a:ext uri="{FF2B5EF4-FFF2-40B4-BE49-F238E27FC236}">
                <a16:creationId xmlns:a16="http://schemas.microsoft.com/office/drawing/2014/main" id="{609DFBEF-010E-D8F5-CB10-AE374C4F87B7}"/>
              </a:ext>
            </a:extLst>
          </p:cNvPr>
          <p:cNvSpPr txBox="1"/>
          <p:nvPr/>
        </p:nvSpPr>
        <p:spPr>
          <a:xfrm>
            <a:off x="8779549" y="3259895"/>
            <a:ext cx="2863816" cy="2862322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pt-BR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8º </a:t>
            </a: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Recomendações da CIT: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Olhar qualitativo para as VD´s;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o PNEP/SUAS;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Protocolos específicos às crianças que apresentam  neurodiversidades;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Outros...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1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3"/>
          <p:cNvSpPr txBox="1">
            <a:spLocks/>
          </p:cNvSpPr>
          <p:nvPr/>
        </p:nvSpPr>
        <p:spPr>
          <a:xfrm>
            <a:off x="382679" y="141000"/>
            <a:ext cx="10629973" cy="738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b="1" kern="1200" cap="all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Objetivos da Visita Domiciliar 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877742" y="1084689"/>
            <a:ext cx="107573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I -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integrar as visitas domiciliares 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e sua supervisão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ao Serviço de Proteção Social Básica no Domicílio 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como modalidade específica para criança de 0 a 6 anos e gestantes;</a:t>
            </a:r>
          </a:p>
          <a:p>
            <a:pPr algn="just">
              <a:spcAft>
                <a:spcPts val="750"/>
              </a:spcAft>
            </a:pP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II -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fortalecer o Programa Primeira Infância no SUAS/Criança Feliz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, sob a coordenação da Proteção Social Básica, integrada aos demais níveis de proteção e à vigilância socioassistencial,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em consonância à Política de Assistência Social;</a:t>
            </a:r>
          </a:p>
          <a:p>
            <a:pPr algn="just">
              <a:spcAft>
                <a:spcPts val="750"/>
              </a:spcAft>
            </a:pP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III - promover atenção à criança na primeira infância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considerando, 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necessariamente,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sua família, o território e seu contexto de vida;</a:t>
            </a:r>
          </a:p>
          <a:p>
            <a:pPr algn="just">
              <a:spcAft>
                <a:spcPts val="750"/>
              </a:spcAft>
            </a:pP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IV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- atualizar a Tipificação Nacional de Serviços Socioassistenciais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, incluindo crianças e gestantes como público e como uma das modalidades do Serviço de Proteção Social Básica no Domicílio;</a:t>
            </a:r>
          </a:p>
          <a:p>
            <a:pPr algn="just">
              <a:spcAft>
                <a:spcPts val="750"/>
              </a:spcAft>
            </a:pP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V -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articular as ações 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do Programa Primeira Infância no SUAS/Criança Feliz, considerando os diferentes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níveis de proteção social, com outros serviços, programas e demais ofertas existentes nos territórios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 para as gestantes e crianças, com vistas ao desenvolvimento integral da criança de 0 a 6 anos; e</a:t>
            </a:r>
          </a:p>
          <a:p>
            <a:pPr algn="just">
              <a:spcAft>
                <a:spcPts val="750"/>
              </a:spcAft>
            </a:pP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VI - realizar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atividades articulada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s de atendimento à gestante e cuidadoras (es) familiares ou responsáveis de crianças com deficiência, 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como estratégia de busca ativa 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para o Programa e para as ofertas do Sistema Único da Assistência Social voltadas à primeira infância.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506A2A-BD0F-A48F-38A2-89FD702CF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45899" y="6047928"/>
            <a:ext cx="3271502" cy="6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1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6A918-5455-0A53-3EA3-70D30B168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3">
            <a:extLst>
              <a:ext uri="{FF2B5EF4-FFF2-40B4-BE49-F238E27FC236}">
                <a16:creationId xmlns:a16="http://schemas.microsoft.com/office/drawing/2014/main" id="{B880F646-595B-2C65-D6D1-0E989ACB76B0}"/>
              </a:ext>
            </a:extLst>
          </p:cNvPr>
          <p:cNvSpPr txBox="1">
            <a:spLocks/>
          </p:cNvSpPr>
          <p:nvPr/>
        </p:nvSpPr>
        <p:spPr>
          <a:xfrm>
            <a:off x="382679" y="141000"/>
            <a:ext cx="10629973" cy="738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b="1" kern="1200" cap="all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Objetivos da INTERSETORIALIDADE</a:t>
            </a:r>
            <a:endParaRPr kumimoji="0" lang="pt-BR" sz="4000" b="1" i="0" u="none" strike="noStrike" kern="1200" cap="all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CA8697-B154-EDB1-8CCC-32808E9195F6}"/>
              </a:ext>
            </a:extLst>
          </p:cNvPr>
          <p:cNvSpPr txBox="1"/>
          <p:nvPr/>
        </p:nvSpPr>
        <p:spPr>
          <a:xfrm>
            <a:off x="696036" y="705177"/>
            <a:ext cx="1111328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I - qualificar as ofertas socioassistenciais para atender as especificidades da primeira infância por meio do aprimoramento de metodologias, regulação, indicadores, formação e fluxos intra e intersetorial;</a:t>
            </a:r>
          </a:p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...</a:t>
            </a:r>
          </a:p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III - promover </a:t>
            </a:r>
            <a:r>
              <a:rPr lang="pt-BR" b="1" i="0">
                <a:solidFill>
                  <a:srgbClr val="162937"/>
                </a:solidFill>
                <a:effectLst/>
                <a:latin typeface="rawline"/>
              </a:rPr>
              <a:t>estratégias conjuntas </a:t>
            </a: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para a continuidade da proteção social às crianças na rede socioassistencial </a:t>
            </a:r>
            <a:r>
              <a:rPr lang="pt-BR" b="1" i="0">
                <a:solidFill>
                  <a:srgbClr val="162937"/>
                </a:solidFill>
                <a:effectLst/>
                <a:latin typeface="rawline"/>
              </a:rPr>
              <a:t>quando essas atingirem a idade limite </a:t>
            </a: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para acompanhamento pela visita domiciliar;</a:t>
            </a:r>
          </a:p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IV - fortalecer as estratégias intersetoriais de atenção a primeira infância por meio da </a:t>
            </a:r>
            <a:r>
              <a:rPr lang="pt-BR" b="1" i="0">
                <a:solidFill>
                  <a:srgbClr val="162937"/>
                </a:solidFill>
                <a:effectLst/>
                <a:latin typeface="rawline"/>
              </a:rPr>
              <a:t>criação de protocolos </a:t>
            </a: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institucionais, com vistas ao desenvolvimento integral das crianças na primeira infância e o apoio a gestantes e suas famílias;</a:t>
            </a:r>
          </a:p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...</a:t>
            </a:r>
          </a:p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VI - qualificar os cuidados nos serviços de acolhimento institucional e </a:t>
            </a:r>
            <a:r>
              <a:rPr lang="pt-BR" b="1" i="0">
                <a:solidFill>
                  <a:srgbClr val="162937"/>
                </a:solidFill>
                <a:effectLst/>
                <a:latin typeface="rawline"/>
              </a:rPr>
              <a:t>priorizar o acolhimento em famílias acolhedoras</a:t>
            </a: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 para crianças na primeira infância afastadas do convívio familiar;</a:t>
            </a:r>
          </a:p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VII - qualificar as ofertas consideradas as desigualdades e </a:t>
            </a:r>
            <a:r>
              <a:rPr lang="pt-BR" b="1" i="0">
                <a:solidFill>
                  <a:srgbClr val="162937"/>
                </a:solidFill>
                <a:effectLst/>
                <a:latin typeface="rawline"/>
              </a:rPr>
              <a:t>diversidades de raça, gênero e territórios e diversidades</a:t>
            </a: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;</a:t>
            </a:r>
          </a:p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VIII - propor estratégias e </a:t>
            </a:r>
            <a:r>
              <a:rPr lang="pt-BR" b="1" i="0">
                <a:solidFill>
                  <a:srgbClr val="162937"/>
                </a:solidFill>
                <a:effectLst/>
                <a:latin typeface="rawline"/>
              </a:rPr>
              <a:t>metodologias específicas para o atendimento às infâncias e suas diversidades</a:t>
            </a: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;</a:t>
            </a:r>
          </a:p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IX - propor estratégias para integrar serviços e benefícios para gestantes, primeira infância e nutriz do Programa Bolsa Família (PBF) e do Benefício de Prestação Continuada (BPC);</a:t>
            </a:r>
          </a:p>
          <a:p>
            <a:pPr algn="just">
              <a:spcAft>
                <a:spcPts val="750"/>
              </a:spcAft>
            </a:pPr>
            <a:r>
              <a:rPr lang="pt-BR" b="0" i="0">
                <a:solidFill>
                  <a:srgbClr val="162937"/>
                </a:solidFill>
                <a:effectLst/>
                <a:latin typeface="rawline"/>
              </a:rPr>
              <a:t>...</a:t>
            </a:r>
            <a:endParaRPr lang="pt-BR" b="0" i="0" dirty="0">
              <a:solidFill>
                <a:srgbClr val="162937"/>
              </a:solidFill>
              <a:effectLst/>
              <a:latin typeface="rawline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B2BBE0-C868-415E-CF24-A354CDC39A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17324" y="5818286"/>
            <a:ext cx="3271502" cy="6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14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d7af8ce-00d5-4858-aaca-3fcc70a998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2CC69BDBBB434A849EC1499BB9C0EE" ma:contentTypeVersion="17" ma:contentTypeDescription="Crie um novo documento." ma:contentTypeScope="" ma:versionID="5b0414b7ab145946376916003fdeb1cf">
  <xsd:schema xmlns:xsd="http://www.w3.org/2001/XMLSchema" xmlns:xs="http://www.w3.org/2001/XMLSchema" xmlns:p="http://schemas.microsoft.com/office/2006/metadata/properties" xmlns:ns3="0795c392-9b37-4b6c-8461-24a5eca1caba" xmlns:ns4="6d7af8ce-00d5-4858-aaca-3fcc70a998e2" targetNamespace="http://schemas.microsoft.com/office/2006/metadata/properties" ma:root="true" ma:fieldsID="9562c91832b3c34fc25974256f450970" ns3:_="" ns4:_="">
    <xsd:import namespace="0795c392-9b37-4b6c-8461-24a5eca1caba"/>
    <xsd:import namespace="6d7af8ce-00d5-4858-aaca-3fcc70a998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5c392-9b37-4b6c-8461-24a5eca1ca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af8ce-00d5-4858-aaca-3fcc70a998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1A538-3D25-4EDB-A980-42777E8C6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F6078-744B-4A7B-9262-DC3808251AC9}">
  <ds:schemaRefs>
    <ds:schemaRef ds:uri="http://schemas.microsoft.com/office/2006/metadata/properties"/>
    <ds:schemaRef ds:uri="http://www.w3.org/2000/xmlns/"/>
    <ds:schemaRef ds:uri="6d7af8ce-00d5-4858-aaca-3fcc70a998e2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67EDD2-C89D-480A-847A-993266E7D74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795c392-9b37-4b6c-8461-24a5eca1caba"/>
    <ds:schemaRef ds:uri="6d7af8ce-00d5-4858-aaca-3fcc70a998e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2047</Words>
  <Application>Microsoft Office PowerPoint</Application>
  <PresentationFormat>Widescreen</PresentationFormat>
  <Paragraphs>177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31" baseType="lpstr">
      <vt:lpstr>Abadi</vt:lpstr>
      <vt:lpstr>Aptos</vt:lpstr>
      <vt:lpstr>Aptos Display</vt:lpstr>
      <vt:lpstr>Arial</vt:lpstr>
      <vt:lpstr>Calibri</vt:lpstr>
      <vt:lpstr>Calibri Light</vt:lpstr>
      <vt:lpstr>Courier New</vt:lpstr>
      <vt:lpstr>Noto Sans Symbols</vt:lpstr>
      <vt:lpstr>Poppins Light</vt:lpstr>
      <vt:lpstr>rawline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CÂMARA TÉCNICA DO PROGRAMA CRIANÇA FELIZ/PRIMEIRA INFÂNCIA NO SUAS </vt:lpstr>
      <vt:lpstr>Reordenamento do Primeira Infância no SUAS</vt:lpstr>
      <vt:lpstr>RESOLUÇÃO CNAS/MDS Nº 117, DE 28 DE AGOSTO DE 2023 </vt:lpstr>
      <vt:lpstr>O QUE CONSISTE O REORDENAMENTO?</vt:lpstr>
      <vt:lpstr>Apresentação do PowerPoint</vt:lpstr>
      <vt:lpstr>Apresentação do PowerPoint</vt:lpstr>
      <vt:lpstr>Apresentação do PowerPoint</vt:lpstr>
      <vt:lpstr>Apresentação do PowerPoint</vt:lpstr>
      <vt:lpstr>ATUALIZAÇÃO DA TIPIFICAÇÃO</vt:lpstr>
      <vt:lpstr>Apresentação do PowerPoint</vt:lpstr>
      <vt:lpstr>Apresentação do PowerPoint</vt:lpstr>
      <vt:lpstr>Apresentação do PowerPoint</vt:lpstr>
      <vt:lpstr>Apresentação do PowerPoint</vt:lpstr>
      <vt:lpstr>Resolução CNAS- Pactuações Específicas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Rosa da Silva</dc:creator>
  <cp:lastModifiedBy>Guilherme Rosa da Silva</cp:lastModifiedBy>
  <cp:revision>34</cp:revision>
  <dcterms:created xsi:type="dcterms:W3CDTF">2025-03-10T17:23:41Z</dcterms:created>
  <dcterms:modified xsi:type="dcterms:W3CDTF">2025-07-10T14:23:00Z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0x010100942CC69BDBBB434A849EC1499BB9C0EE</vt:lpwstr>
  </property>
</Properties>
</file>